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1"/>
  </p:notesMasterIdLst>
  <p:sldIdLst>
    <p:sldId id="257" r:id="rId3"/>
    <p:sldId id="256" r:id="rId4"/>
    <p:sldId id="261" r:id="rId5"/>
    <p:sldId id="275" r:id="rId6"/>
    <p:sldId id="262" r:id="rId7"/>
    <p:sldId id="265" r:id="rId8"/>
    <p:sldId id="267" r:id="rId9"/>
    <p:sldId id="287" r:id="rId10"/>
    <p:sldId id="288" r:id="rId11"/>
    <p:sldId id="269" r:id="rId12"/>
    <p:sldId id="272" r:id="rId13"/>
    <p:sldId id="283" r:id="rId14"/>
    <p:sldId id="276" r:id="rId15"/>
    <p:sldId id="277" r:id="rId16"/>
    <p:sldId id="280" r:id="rId17"/>
    <p:sldId id="284" r:id="rId18"/>
    <p:sldId id="286" r:id="rId19"/>
    <p:sldId id="279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0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24C568-78C0-4714-BC88-E62B44A42DAE}" type="datetimeFigureOut">
              <a:rPr lang="ru-RU" smtClean="0"/>
              <a:pPr/>
              <a:t>10.01.2022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508E9E-4A44-4B55-B4B5-2D9FFF2AB8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25561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144220-1C95-4AC6-858D-B2BCC406B953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83820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CD9C8-9FFF-4DA5-BB10-8C2E75EDF1B9}" type="datetimeFigureOut">
              <a:rPr lang="ru-RU" smtClean="0"/>
              <a:pPr/>
              <a:t>10.01.2022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6065F-8501-4E5E-82D1-622025B04E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9625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CD9C8-9FFF-4DA5-BB10-8C2E75EDF1B9}" type="datetimeFigureOut">
              <a:rPr lang="ru-RU" smtClean="0"/>
              <a:pPr/>
              <a:t>10.01.2022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6065F-8501-4E5E-82D1-622025B04E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4223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CD9C8-9FFF-4DA5-BB10-8C2E75EDF1B9}" type="datetimeFigureOut">
              <a:rPr lang="ru-RU" smtClean="0"/>
              <a:pPr/>
              <a:t>10.01.2022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6065F-8501-4E5E-82D1-622025B04E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92293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886A7-1B6B-4A6D-9A88-65EAAA3CEB7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FC2E3-8B7B-4F14-B523-1EDDE9650EC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725602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886A7-1B6B-4A6D-9A88-65EAAA3CEB7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FC2E3-8B7B-4F14-B523-1EDDE9650EC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9197008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886A7-1B6B-4A6D-9A88-65EAAA3CEB7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FC2E3-8B7B-4F14-B523-1EDDE9650EC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019214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2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2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886A7-1B6B-4A6D-9A88-65EAAA3CEB7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FC2E3-8B7B-4F14-B523-1EDDE9650EC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561654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886A7-1B6B-4A6D-9A88-65EAAA3CEB7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FC2E3-8B7B-4F14-B523-1EDDE9650EC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0217217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886A7-1B6B-4A6D-9A88-65EAAA3CEB7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FC2E3-8B7B-4F14-B523-1EDDE9650EC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4071292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886A7-1B6B-4A6D-9A88-65EAAA3CEB7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FC2E3-8B7B-4F14-B523-1EDDE9650EC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744823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4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886A7-1B6B-4A6D-9A88-65EAAA3CEB7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FC2E3-8B7B-4F14-B523-1EDDE9650EC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2615172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CD9C8-9FFF-4DA5-BB10-8C2E75EDF1B9}" type="datetimeFigureOut">
              <a:rPr lang="ru-RU" smtClean="0"/>
              <a:pPr/>
              <a:t>10.01.2022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6065F-8501-4E5E-82D1-622025B04E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5540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886A7-1B6B-4A6D-9A88-65EAAA3CEB7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FC2E3-8B7B-4F14-B523-1EDDE9650EC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251856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886A7-1B6B-4A6D-9A88-65EAAA3CEB7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FC2E3-8B7B-4F14-B523-1EDDE9650EC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967122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6376"/>
            <a:ext cx="2057400" cy="438785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6376"/>
            <a:ext cx="6019800" cy="43878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886A7-1B6B-4A6D-9A88-65EAAA3CEB7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FC2E3-8B7B-4F14-B523-1EDDE9650EC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015844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C44694D-5500-433A-99B7-5409050E626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CD9C8-9FFF-4DA5-BB10-8C2E75EDF1B9}" type="datetimeFigureOut">
              <a:rPr lang="ru-RU" smtClean="0"/>
              <a:pPr/>
              <a:t>10.01.2022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6065F-8501-4E5E-82D1-622025B04E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01831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CD9C8-9FFF-4DA5-BB10-8C2E75EDF1B9}" type="datetimeFigureOut">
              <a:rPr lang="ru-RU" smtClean="0"/>
              <a:pPr/>
              <a:t>10.01.2022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6065F-8501-4E5E-82D1-622025B04E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6571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CD9C8-9FFF-4DA5-BB10-8C2E75EDF1B9}" type="datetimeFigureOut">
              <a:rPr lang="ru-RU" smtClean="0"/>
              <a:pPr/>
              <a:t>10.01.2022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6065F-8501-4E5E-82D1-622025B04E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9351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CD9C8-9FFF-4DA5-BB10-8C2E75EDF1B9}" type="datetimeFigureOut">
              <a:rPr lang="ru-RU" smtClean="0"/>
              <a:pPr/>
              <a:t>10.01.2022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6065F-8501-4E5E-82D1-622025B04E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3208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CD9C8-9FFF-4DA5-BB10-8C2E75EDF1B9}" type="datetimeFigureOut">
              <a:rPr lang="ru-RU" smtClean="0"/>
              <a:pPr/>
              <a:t>10.01.2022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6065F-8501-4E5E-82D1-622025B04E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6064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4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CD9C8-9FFF-4DA5-BB10-8C2E75EDF1B9}" type="datetimeFigureOut">
              <a:rPr lang="ru-RU" smtClean="0"/>
              <a:pPr/>
              <a:t>10.01.2022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6065F-8501-4E5E-82D1-622025B04E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8810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CD9C8-9FFF-4DA5-BB10-8C2E75EDF1B9}" type="datetimeFigureOut">
              <a:rPr lang="ru-RU" smtClean="0"/>
              <a:pPr/>
              <a:t>10.01.2022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6065F-8501-4E5E-82D1-622025B04E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0740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ECD9C8-9FFF-4DA5-BB10-8C2E75EDF1B9}" type="datetimeFigureOut">
              <a:rPr lang="ru-RU" smtClean="0"/>
              <a:pPr/>
              <a:t>10.01.2022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46065F-8501-4E5E-82D1-622025B04E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2028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E886A7-1B6B-4A6D-9A88-65EAAA3CEB7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9FC2E3-8B7B-4F14-B523-1EDDE9650EC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432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10" Type="http://schemas.openxmlformats.org/officeDocument/2006/relationships/image" Target="../media/image15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1.png"/><Relationship Id="rId5" Type="http://schemas.openxmlformats.org/officeDocument/2006/relationships/image" Target="../media/image22.png"/><Relationship Id="rId4" Type="http://schemas.openxmlformats.org/officeDocument/2006/relationships/image" Target="../media/image4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3.png"/><Relationship Id="rId7" Type="http://schemas.openxmlformats.org/officeDocument/2006/relationships/image" Target="../media/image56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8.xml"/><Relationship Id="rId6" Type="http://schemas.microsoft.com/office/2007/relationships/hdphoto" Target="../media/hdphoto1.wdp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gif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3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3"/>
            <a:ext cx="8229600" cy="5289452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Как взаимодействуют неподвижные электрические заряды?</a:t>
            </a:r>
          </a:p>
          <a:p>
            <a:r>
              <a:rPr lang="ru-RU" sz="3600" b="1" dirty="0" smtClean="0"/>
              <a:t>Какие свойства электрического поля вы знаете?</a:t>
            </a:r>
          </a:p>
          <a:p>
            <a:r>
              <a:rPr lang="ru-RU" sz="3600" b="1" dirty="0" smtClean="0">
                <a:solidFill>
                  <a:srgbClr val="002060"/>
                </a:solidFill>
              </a:rPr>
              <a:t>Что называют электрическим током?</a:t>
            </a:r>
          </a:p>
          <a:p>
            <a:r>
              <a:rPr lang="ru-RU" sz="3600" b="1" dirty="0" smtClean="0"/>
              <a:t>Что возникает вокруг проводника с током?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2748546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Прямоугольник 75"/>
          <p:cNvSpPr/>
          <p:nvPr/>
        </p:nvSpPr>
        <p:spPr>
          <a:xfrm>
            <a:off x="4566360" y="0"/>
            <a:ext cx="457764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932363" y="1028733"/>
            <a:ext cx="381635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Линии </a:t>
            </a:r>
            <a:r>
              <a:rPr lang="ru-RU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магнитной индукции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— линии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, касательные к которым в каждой точке поля совпадают с направлением вектора магнитной индукции.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932363" y="3140969"/>
            <a:ext cx="38163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Через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каждую точку поля можно провести линию магнитной индукции и причем </a:t>
            </a:r>
            <a:r>
              <a:rPr lang="ru-RU" b="1" u="sng" dirty="0">
                <a:latin typeface="Arial" pitchFamily="34" charset="0"/>
                <a:cs typeface="Arial" pitchFamily="34" charset="0"/>
              </a:rPr>
              <a:t>только одну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932363" y="4501376"/>
            <a:ext cx="38163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u="sng" dirty="0" smtClean="0">
                <a:latin typeface="Arial" pitchFamily="34" charset="0"/>
                <a:cs typeface="Arial" pitchFamily="34" charset="0"/>
              </a:rPr>
              <a:t>Линии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магнитной индукции </a:t>
            </a:r>
            <a:r>
              <a:rPr lang="ru-RU" sz="2000" b="1" u="sng" dirty="0" smtClean="0">
                <a:latin typeface="Arial" pitchFamily="34" charset="0"/>
                <a:cs typeface="Arial" pitchFamily="34" charset="0"/>
              </a:rPr>
              <a:t>не </a:t>
            </a:r>
            <a:r>
              <a:rPr lang="ru-RU" sz="2000" b="1" u="sng" dirty="0">
                <a:latin typeface="Arial" pitchFamily="34" charset="0"/>
                <a:cs typeface="Arial" pitchFamily="34" charset="0"/>
              </a:rPr>
              <a:t>пересекаются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grpSp>
        <p:nvGrpSpPr>
          <p:cNvPr id="9" name="Группа 8"/>
          <p:cNvGrpSpPr/>
          <p:nvPr/>
        </p:nvGrpSpPr>
        <p:grpSpPr>
          <a:xfrm>
            <a:off x="2091202" y="3203689"/>
            <a:ext cx="301645" cy="402193"/>
            <a:chOff x="2051720" y="2486129"/>
            <a:chExt cx="301645" cy="301645"/>
          </a:xfrm>
        </p:grpSpPr>
        <p:sp>
          <p:nvSpPr>
            <p:cNvPr id="7" name="Овал 6"/>
            <p:cNvSpPr/>
            <p:nvPr/>
          </p:nvSpPr>
          <p:spPr>
            <a:xfrm>
              <a:off x="2051720" y="2486129"/>
              <a:ext cx="301645" cy="301645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Овал 7"/>
            <p:cNvSpPr/>
            <p:nvPr/>
          </p:nvSpPr>
          <p:spPr>
            <a:xfrm>
              <a:off x="2141936" y="2576345"/>
              <a:ext cx="121211" cy="121211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0" name="Овал 9"/>
          <p:cNvSpPr/>
          <p:nvPr/>
        </p:nvSpPr>
        <p:spPr>
          <a:xfrm>
            <a:off x="1026784" y="1784466"/>
            <a:ext cx="2430475" cy="3240633"/>
          </a:xfrm>
          <a:prstGeom prst="ellipse">
            <a:avLst/>
          </a:prstGeom>
          <a:noFill/>
          <a:ln w="19050">
            <a:solidFill>
              <a:srgbClr val="00206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6" name="Группа 35"/>
          <p:cNvGrpSpPr/>
          <p:nvPr/>
        </p:nvGrpSpPr>
        <p:grpSpPr>
          <a:xfrm rot="5400000" flipV="1">
            <a:off x="2960551" y="3410762"/>
            <a:ext cx="1056119" cy="62703"/>
            <a:chOff x="1512068" y="1364520"/>
            <a:chExt cx="1259732" cy="0"/>
          </a:xfrm>
        </p:grpSpPr>
        <p:cxnSp>
          <p:nvCxnSpPr>
            <p:cNvPr id="37" name="Прямая соединительная линия 36"/>
            <p:cNvCxnSpPr/>
            <p:nvPr/>
          </p:nvCxnSpPr>
          <p:spPr>
            <a:xfrm>
              <a:off x="2141933" y="1364520"/>
              <a:ext cx="629867" cy="0"/>
            </a:xfrm>
            <a:prstGeom prst="line">
              <a:avLst/>
            </a:prstGeom>
            <a:ln w="19050">
              <a:prstDash val="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Прямая соединительная линия 37"/>
            <p:cNvCxnSpPr/>
            <p:nvPr/>
          </p:nvCxnSpPr>
          <p:spPr>
            <a:xfrm>
              <a:off x="1512068" y="1364520"/>
              <a:ext cx="629867" cy="0"/>
            </a:xfrm>
            <a:prstGeom prst="line">
              <a:avLst/>
            </a:prstGeom>
            <a:ln w="19050">
              <a:solidFill>
                <a:srgbClr val="C0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Группа 38"/>
          <p:cNvGrpSpPr/>
          <p:nvPr/>
        </p:nvGrpSpPr>
        <p:grpSpPr>
          <a:xfrm rot="3056285" flipV="1">
            <a:off x="2723430" y="2266559"/>
            <a:ext cx="926652" cy="53672"/>
            <a:chOff x="1512068" y="1364520"/>
            <a:chExt cx="1259732" cy="0"/>
          </a:xfrm>
        </p:grpSpPr>
        <p:cxnSp>
          <p:nvCxnSpPr>
            <p:cNvPr id="40" name="Прямая соединительная линия 39"/>
            <p:cNvCxnSpPr/>
            <p:nvPr/>
          </p:nvCxnSpPr>
          <p:spPr>
            <a:xfrm>
              <a:off x="2141933" y="1364520"/>
              <a:ext cx="629867" cy="0"/>
            </a:xfrm>
            <a:prstGeom prst="line">
              <a:avLst/>
            </a:prstGeom>
            <a:ln w="19050">
              <a:prstDash val="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Прямая соединительная линия 40"/>
            <p:cNvCxnSpPr/>
            <p:nvPr/>
          </p:nvCxnSpPr>
          <p:spPr>
            <a:xfrm>
              <a:off x="1512068" y="1364520"/>
              <a:ext cx="629867" cy="0"/>
            </a:xfrm>
            <a:prstGeom prst="line">
              <a:avLst/>
            </a:prstGeom>
            <a:ln w="19050">
              <a:solidFill>
                <a:srgbClr val="C0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Группа 41"/>
          <p:cNvGrpSpPr/>
          <p:nvPr/>
        </p:nvGrpSpPr>
        <p:grpSpPr>
          <a:xfrm flipV="1">
            <a:off x="1894529" y="1665913"/>
            <a:ext cx="777829" cy="118552"/>
            <a:chOff x="1512068" y="1364520"/>
            <a:chExt cx="1259732" cy="0"/>
          </a:xfrm>
        </p:grpSpPr>
        <p:cxnSp>
          <p:nvCxnSpPr>
            <p:cNvPr id="43" name="Прямая соединительная линия 42"/>
            <p:cNvCxnSpPr/>
            <p:nvPr/>
          </p:nvCxnSpPr>
          <p:spPr>
            <a:xfrm>
              <a:off x="2141933" y="1364520"/>
              <a:ext cx="629867" cy="0"/>
            </a:xfrm>
            <a:prstGeom prst="line">
              <a:avLst/>
            </a:prstGeom>
            <a:ln w="19050">
              <a:prstDash val="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Прямая соединительная линия 43"/>
            <p:cNvCxnSpPr/>
            <p:nvPr/>
          </p:nvCxnSpPr>
          <p:spPr>
            <a:xfrm>
              <a:off x="1512068" y="1364520"/>
              <a:ext cx="629867" cy="0"/>
            </a:xfrm>
            <a:prstGeom prst="line">
              <a:avLst/>
            </a:prstGeom>
            <a:ln w="19050">
              <a:solidFill>
                <a:srgbClr val="C0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Группа 44"/>
          <p:cNvGrpSpPr/>
          <p:nvPr/>
        </p:nvGrpSpPr>
        <p:grpSpPr>
          <a:xfrm rot="18378838" flipV="1">
            <a:off x="790871" y="2346935"/>
            <a:ext cx="926652" cy="53672"/>
            <a:chOff x="1512068" y="1364520"/>
            <a:chExt cx="1259732" cy="0"/>
          </a:xfrm>
        </p:grpSpPr>
        <p:cxnSp>
          <p:nvCxnSpPr>
            <p:cNvPr id="46" name="Прямая соединительная линия 45"/>
            <p:cNvCxnSpPr/>
            <p:nvPr/>
          </p:nvCxnSpPr>
          <p:spPr>
            <a:xfrm>
              <a:off x="2141933" y="1364520"/>
              <a:ext cx="629867" cy="0"/>
            </a:xfrm>
            <a:prstGeom prst="line">
              <a:avLst/>
            </a:prstGeom>
            <a:ln w="19050">
              <a:prstDash val="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Прямая соединительная линия 46"/>
            <p:cNvCxnSpPr/>
            <p:nvPr/>
          </p:nvCxnSpPr>
          <p:spPr>
            <a:xfrm>
              <a:off x="1512068" y="1364520"/>
              <a:ext cx="629867" cy="0"/>
            </a:xfrm>
            <a:prstGeom prst="line">
              <a:avLst/>
            </a:prstGeom>
            <a:ln w="19050">
              <a:solidFill>
                <a:srgbClr val="C0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Группа 47"/>
          <p:cNvGrpSpPr/>
          <p:nvPr/>
        </p:nvGrpSpPr>
        <p:grpSpPr>
          <a:xfrm rot="16200000" flipV="1">
            <a:off x="424505" y="3318786"/>
            <a:ext cx="1105447" cy="99111"/>
            <a:chOff x="1512068" y="1364520"/>
            <a:chExt cx="1259732" cy="0"/>
          </a:xfrm>
        </p:grpSpPr>
        <p:cxnSp>
          <p:nvCxnSpPr>
            <p:cNvPr id="49" name="Прямая соединительная линия 48"/>
            <p:cNvCxnSpPr/>
            <p:nvPr/>
          </p:nvCxnSpPr>
          <p:spPr>
            <a:xfrm>
              <a:off x="2141933" y="1364520"/>
              <a:ext cx="629867" cy="0"/>
            </a:xfrm>
            <a:prstGeom prst="line">
              <a:avLst/>
            </a:prstGeom>
            <a:ln w="19050">
              <a:prstDash val="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Прямая соединительная линия 49"/>
            <p:cNvCxnSpPr/>
            <p:nvPr/>
          </p:nvCxnSpPr>
          <p:spPr>
            <a:xfrm>
              <a:off x="1512068" y="1364520"/>
              <a:ext cx="629867" cy="0"/>
            </a:xfrm>
            <a:prstGeom prst="line">
              <a:avLst/>
            </a:prstGeom>
            <a:ln w="19050">
              <a:solidFill>
                <a:srgbClr val="C0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Группа 50"/>
          <p:cNvGrpSpPr/>
          <p:nvPr/>
        </p:nvGrpSpPr>
        <p:grpSpPr>
          <a:xfrm rot="13360380" flipV="1">
            <a:off x="1030258" y="4562776"/>
            <a:ext cx="694989" cy="71563"/>
            <a:chOff x="1512068" y="1364520"/>
            <a:chExt cx="1259732" cy="0"/>
          </a:xfrm>
        </p:grpSpPr>
        <p:cxnSp>
          <p:nvCxnSpPr>
            <p:cNvPr id="52" name="Прямая соединительная линия 51"/>
            <p:cNvCxnSpPr/>
            <p:nvPr/>
          </p:nvCxnSpPr>
          <p:spPr>
            <a:xfrm>
              <a:off x="2141933" y="1364520"/>
              <a:ext cx="629867" cy="0"/>
            </a:xfrm>
            <a:prstGeom prst="line">
              <a:avLst/>
            </a:prstGeom>
            <a:ln w="19050">
              <a:prstDash val="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Прямая соединительная линия 52"/>
            <p:cNvCxnSpPr/>
            <p:nvPr/>
          </p:nvCxnSpPr>
          <p:spPr>
            <a:xfrm>
              <a:off x="1512068" y="1364520"/>
              <a:ext cx="629867" cy="0"/>
            </a:xfrm>
            <a:prstGeom prst="line">
              <a:avLst/>
            </a:prstGeom>
            <a:ln w="19050">
              <a:solidFill>
                <a:srgbClr val="C0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Группа 53"/>
          <p:cNvGrpSpPr/>
          <p:nvPr/>
        </p:nvGrpSpPr>
        <p:grpSpPr>
          <a:xfrm rot="10800000" flipV="1">
            <a:off x="1864152" y="5050735"/>
            <a:ext cx="785970" cy="196989"/>
            <a:chOff x="1512068" y="1364520"/>
            <a:chExt cx="1259732" cy="0"/>
          </a:xfrm>
        </p:grpSpPr>
        <p:cxnSp>
          <p:nvCxnSpPr>
            <p:cNvPr id="55" name="Прямая соединительная линия 54"/>
            <p:cNvCxnSpPr/>
            <p:nvPr/>
          </p:nvCxnSpPr>
          <p:spPr>
            <a:xfrm>
              <a:off x="2141933" y="1364520"/>
              <a:ext cx="629867" cy="0"/>
            </a:xfrm>
            <a:prstGeom prst="line">
              <a:avLst/>
            </a:prstGeom>
            <a:ln w="19050">
              <a:prstDash val="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6" name="Прямая соединительная линия 55"/>
            <p:cNvCxnSpPr/>
            <p:nvPr/>
          </p:nvCxnSpPr>
          <p:spPr>
            <a:xfrm>
              <a:off x="1512068" y="1364520"/>
              <a:ext cx="629867" cy="0"/>
            </a:xfrm>
            <a:prstGeom prst="line">
              <a:avLst/>
            </a:prstGeom>
            <a:ln w="19050">
              <a:solidFill>
                <a:srgbClr val="C0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Группа 56"/>
          <p:cNvGrpSpPr/>
          <p:nvPr/>
        </p:nvGrpSpPr>
        <p:grpSpPr>
          <a:xfrm rot="7918938" flipV="1">
            <a:off x="2702592" y="4520488"/>
            <a:ext cx="926652" cy="53672"/>
            <a:chOff x="1512068" y="1364520"/>
            <a:chExt cx="1259732" cy="0"/>
          </a:xfrm>
        </p:grpSpPr>
        <p:cxnSp>
          <p:nvCxnSpPr>
            <p:cNvPr id="58" name="Прямая соединительная линия 57"/>
            <p:cNvCxnSpPr/>
            <p:nvPr/>
          </p:nvCxnSpPr>
          <p:spPr>
            <a:xfrm>
              <a:off x="2141933" y="1364520"/>
              <a:ext cx="629867" cy="0"/>
            </a:xfrm>
            <a:prstGeom prst="line">
              <a:avLst/>
            </a:prstGeom>
            <a:ln w="19050">
              <a:prstDash val="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Прямая соединительная линия 58"/>
            <p:cNvCxnSpPr/>
            <p:nvPr/>
          </p:nvCxnSpPr>
          <p:spPr>
            <a:xfrm>
              <a:off x="1512068" y="1364520"/>
              <a:ext cx="629867" cy="0"/>
            </a:xfrm>
            <a:prstGeom prst="line">
              <a:avLst/>
            </a:prstGeom>
            <a:ln w="19050">
              <a:solidFill>
                <a:srgbClr val="C0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0" name="TextBox 59"/>
          <p:cNvSpPr txBox="1"/>
          <p:nvPr/>
        </p:nvSpPr>
        <p:spPr>
          <a:xfrm>
            <a:off x="2133267" y="1816435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1</a:t>
            </a:r>
            <a:endParaRPr lang="ru-RU" sz="1400" dirty="0"/>
          </a:p>
        </p:txBody>
      </p:sp>
      <p:sp>
        <p:nvSpPr>
          <p:cNvPr id="61" name="TextBox 60"/>
          <p:cNvSpPr txBox="1"/>
          <p:nvPr/>
        </p:nvSpPr>
        <p:spPr>
          <a:xfrm>
            <a:off x="1268196" y="2323472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2</a:t>
            </a:r>
            <a:endParaRPr lang="ru-RU" sz="1400" dirty="0"/>
          </a:p>
        </p:txBody>
      </p:sp>
      <p:sp>
        <p:nvSpPr>
          <p:cNvPr id="62" name="TextBox 61"/>
          <p:cNvSpPr txBox="1"/>
          <p:nvPr/>
        </p:nvSpPr>
        <p:spPr>
          <a:xfrm>
            <a:off x="1070030" y="3188584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3</a:t>
            </a:r>
            <a:endParaRPr lang="ru-RU" sz="1400" dirty="0"/>
          </a:p>
        </p:txBody>
      </p:sp>
      <p:sp>
        <p:nvSpPr>
          <p:cNvPr id="63" name="TextBox 62"/>
          <p:cNvSpPr txBox="1"/>
          <p:nvPr/>
        </p:nvSpPr>
        <p:spPr>
          <a:xfrm>
            <a:off x="1397998" y="4210041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4</a:t>
            </a:r>
            <a:endParaRPr lang="ru-RU" sz="1400" dirty="0"/>
          </a:p>
        </p:txBody>
      </p:sp>
      <p:sp>
        <p:nvSpPr>
          <p:cNvPr id="64" name="TextBox 63"/>
          <p:cNvSpPr txBox="1"/>
          <p:nvPr/>
        </p:nvSpPr>
        <p:spPr>
          <a:xfrm>
            <a:off x="2141404" y="4662620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5</a:t>
            </a:r>
            <a:endParaRPr lang="ru-RU" sz="1400" dirty="0"/>
          </a:p>
        </p:txBody>
      </p:sp>
      <p:sp>
        <p:nvSpPr>
          <p:cNvPr id="65" name="TextBox 64"/>
          <p:cNvSpPr txBox="1"/>
          <p:nvPr/>
        </p:nvSpPr>
        <p:spPr>
          <a:xfrm>
            <a:off x="2869068" y="4267233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6</a:t>
            </a:r>
            <a:endParaRPr lang="ru-RU" sz="1400" dirty="0"/>
          </a:p>
        </p:txBody>
      </p:sp>
      <p:sp>
        <p:nvSpPr>
          <p:cNvPr id="66" name="TextBox 65"/>
          <p:cNvSpPr txBox="1"/>
          <p:nvPr/>
        </p:nvSpPr>
        <p:spPr>
          <a:xfrm>
            <a:off x="3181221" y="3316298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7</a:t>
            </a:r>
            <a:endParaRPr lang="ru-RU" sz="1400" dirty="0"/>
          </a:p>
        </p:txBody>
      </p:sp>
      <p:sp>
        <p:nvSpPr>
          <p:cNvPr id="67" name="TextBox 66"/>
          <p:cNvSpPr txBox="1"/>
          <p:nvPr/>
        </p:nvSpPr>
        <p:spPr>
          <a:xfrm>
            <a:off x="2946940" y="2265330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8</a:t>
            </a:r>
            <a:endParaRPr lang="ru-RU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1864153" y="1314089"/>
                <a:ext cx="401071" cy="3339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140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𝐵</m:t>
                          </m:r>
                        </m:e>
                      </m:acc>
                      <m:r>
                        <a:rPr lang="en-US" sz="1400" b="0" i="1" baseline="-25000" smtClean="0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ru-RU" sz="1400" baseline="-25000" dirty="0"/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4152" y="985567"/>
                <a:ext cx="401071" cy="333938"/>
              </a:xfrm>
              <a:prstGeom prst="rect">
                <a:avLst/>
              </a:prstGeom>
              <a:blipFill rotWithShape="1">
                <a:blip r:embed="rId2" cstate="print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768079" y="2323051"/>
                <a:ext cx="401071" cy="3339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140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𝐵</m:t>
                          </m:r>
                        </m:e>
                      </m:acc>
                      <m:r>
                        <a:rPr lang="en-US" sz="1400" b="0" i="1" baseline="-25000" smtClean="0">
                          <a:latin typeface="Cambria Math"/>
                        </a:rPr>
                        <m:t>2</m:t>
                      </m:r>
                    </m:oMath>
                  </m:oMathPara>
                </a14:m>
                <a:endParaRPr lang="ru-RU" sz="1400" baseline="-25000" dirty="0"/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078" y="1742288"/>
                <a:ext cx="401071" cy="333938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b="-1454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638383" y="3459512"/>
                <a:ext cx="401071" cy="3339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140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𝐵</m:t>
                          </m:r>
                        </m:e>
                      </m:acc>
                      <m:r>
                        <a:rPr lang="en-US" sz="1400" b="0" i="1" baseline="-25000" smtClean="0">
                          <a:latin typeface="Cambria Math"/>
                        </a:rPr>
                        <m:t>3</m:t>
                      </m:r>
                    </m:oMath>
                  </m:oMathPara>
                </a14:m>
                <a:endParaRPr lang="ru-RU" sz="1400" baseline="-25000" dirty="0"/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382" y="2594634"/>
                <a:ext cx="401071" cy="333938"/>
              </a:xfrm>
              <a:prstGeom prst="rect">
                <a:avLst/>
              </a:prstGeom>
              <a:blipFill rotWithShape="1">
                <a:blip r:embed="rId4" cstate="print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1235804" y="4700236"/>
                <a:ext cx="401071" cy="3339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140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𝐵</m:t>
                          </m:r>
                        </m:e>
                      </m:acc>
                      <m:r>
                        <a:rPr lang="en-US" sz="1400" b="0" i="1" baseline="-25000" smtClean="0">
                          <a:latin typeface="Cambria Math"/>
                        </a:rPr>
                        <m:t>4</m:t>
                      </m:r>
                    </m:oMath>
                  </m:oMathPara>
                </a14:m>
                <a:endParaRPr lang="ru-RU" sz="1400" baseline="-25000" dirty="0"/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5803" y="3525177"/>
                <a:ext cx="401071" cy="333938"/>
              </a:xfrm>
              <a:prstGeom prst="rect">
                <a:avLst/>
              </a:prstGeom>
              <a:blipFill rotWithShape="1">
                <a:blip r:embed="rId5" cstate="print"/>
                <a:stretch>
                  <a:fillRect b="-1454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>
                <a:off x="2271287" y="5025099"/>
                <a:ext cx="401071" cy="3339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140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𝐵</m:t>
                          </m:r>
                        </m:e>
                      </m:acc>
                      <m:r>
                        <a:rPr lang="en-US" sz="1400" b="0" i="1" baseline="-25000" smtClean="0">
                          <a:latin typeface="Cambria Math"/>
                        </a:rPr>
                        <m:t>5</m:t>
                      </m:r>
                    </m:oMath>
                  </m:oMathPara>
                </a14:m>
                <a:endParaRPr lang="ru-RU" sz="1400" baseline="-25000" dirty="0"/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1286" y="3768824"/>
                <a:ext cx="401071" cy="333938"/>
              </a:xfrm>
              <a:prstGeom prst="rect">
                <a:avLst/>
              </a:prstGeom>
              <a:blipFill rotWithShape="1">
                <a:blip r:embed="rId6" cstate="print"/>
                <a:stretch>
                  <a:fillRect b="-1454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3276462" y="4254985"/>
                <a:ext cx="401071" cy="3339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140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𝐵</m:t>
                          </m:r>
                        </m:e>
                      </m:acc>
                      <m:r>
                        <a:rPr lang="en-US" sz="1400" b="0" i="1" baseline="-25000" smtClean="0">
                          <a:latin typeface="Cambria Math"/>
                        </a:rPr>
                        <m:t>6</m:t>
                      </m:r>
                    </m:oMath>
                  </m:oMathPara>
                </a14:m>
                <a:endParaRPr lang="ru-RU" sz="1400" baseline="-25000" dirty="0"/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6461" y="3191239"/>
                <a:ext cx="401071" cy="333938"/>
              </a:xfrm>
              <a:prstGeom prst="rect">
                <a:avLst/>
              </a:prstGeom>
              <a:blipFill rotWithShape="1">
                <a:blip r:embed="rId7" cstate="print"/>
                <a:stretch>
                  <a:fillRect b="-1454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3519961" y="2923091"/>
                <a:ext cx="401071" cy="3339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140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𝐵</m:t>
                          </m:r>
                        </m:e>
                      </m:acc>
                      <m:r>
                        <a:rPr lang="en-US" sz="1400" b="0" i="1" baseline="-25000" smtClean="0">
                          <a:latin typeface="Cambria Math"/>
                        </a:rPr>
                        <m:t>7</m:t>
                      </m:r>
                    </m:oMath>
                  </m:oMathPara>
                </a14:m>
                <a:endParaRPr lang="ru-RU" sz="1400" baseline="-25000" dirty="0"/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9960" y="2192318"/>
                <a:ext cx="401071" cy="333938"/>
              </a:xfrm>
              <a:prstGeom prst="rect">
                <a:avLst/>
              </a:prstGeom>
              <a:blipFill rotWithShape="1">
                <a:blip r:embed="rId8" cstate="print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3056188" y="1805829"/>
                <a:ext cx="401071" cy="3339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140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𝐵</m:t>
                          </m:r>
                        </m:e>
                      </m:acc>
                      <m:r>
                        <a:rPr lang="en-US" sz="1400" b="0" i="1" baseline="-25000" smtClean="0">
                          <a:latin typeface="Cambria Math"/>
                        </a:rPr>
                        <m:t>8</m:t>
                      </m:r>
                    </m:oMath>
                  </m:oMathPara>
                </a14:m>
                <a:endParaRPr lang="ru-RU" sz="1400" baseline="-25000" dirty="0"/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6187" y="1354372"/>
                <a:ext cx="401071" cy="333938"/>
              </a:xfrm>
              <a:prstGeom prst="rect">
                <a:avLst/>
              </a:prstGeom>
              <a:blipFill rotWithShape="1">
                <a:blip r:embed="rId9" cstate="print"/>
                <a:stretch>
                  <a:fillRect b="-1454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539552" y="0"/>
            <a:ext cx="76374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Графическое изображение магнитных полей</a:t>
            </a:r>
            <a:endParaRPr lang="ru-RU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3995936" y="5420809"/>
            <a:ext cx="50405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u="sng" dirty="0" smtClean="0">
                <a:latin typeface="Arial" pitchFamily="34" charset="0"/>
                <a:cs typeface="Arial" pitchFamily="34" charset="0"/>
              </a:rPr>
              <a:t>Линии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магнитной индукции </a:t>
            </a:r>
            <a:r>
              <a:rPr lang="ru-RU" sz="2000" b="1" u="sng" dirty="0" smtClean="0">
                <a:latin typeface="Arial" pitchFamily="34" charset="0"/>
                <a:cs typeface="Arial" pitchFamily="34" charset="0"/>
              </a:rPr>
              <a:t>замкнуты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 (Эти линии без начала и конца –концентрические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окружности)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1" name="Рисунок 8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30" y="604796"/>
            <a:ext cx="4236307" cy="5648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085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8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0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9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35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0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500"/>
                            </p:stCondLst>
                            <p:childTnLst>
                              <p:par>
                                <p:cTn id="1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0" grpId="0" animBg="1"/>
      <p:bldP spid="10" grpId="1" animBg="1"/>
      <p:bldP spid="60" grpId="0"/>
      <p:bldP spid="60" grpId="1"/>
      <p:bldP spid="61" grpId="0"/>
      <p:bldP spid="61" grpId="1"/>
      <p:bldP spid="62" grpId="0"/>
      <p:bldP spid="62" grpId="1"/>
      <p:bldP spid="63" grpId="0"/>
      <p:bldP spid="63" grpId="1"/>
      <p:bldP spid="64" grpId="0"/>
      <p:bldP spid="64" grpId="1"/>
      <p:bldP spid="65" grpId="0"/>
      <p:bldP spid="65" grpId="1"/>
      <p:bldP spid="66" grpId="0"/>
      <p:bldP spid="66" grpId="1"/>
      <p:bldP spid="67" grpId="0"/>
      <p:bldP spid="67" grpId="1"/>
      <p:bldP spid="68" grpId="0" animBg="1"/>
      <p:bldP spid="68" grpId="1" animBg="1"/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 animBg="1"/>
      <p:bldP spid="75" grpId="1" animBg="1"/>
      <p:bldP spid="6" grpId="0"/>
      <p:bldP spid="8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572000" y="0"/>
            <a:ext cx="457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935043" y="1578824"/>
            <a:ext cx="388778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Магнитное 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поле прямолинейного проводника с током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935043" y="3230093"/>
            <a:ext cx="388510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Линии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магнитной индукции магнитного поля прямолинейного тока представляют собой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концентрические окружности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расположенные в плоскости, перпендикулярной проводнику, с центром на оси проводника.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604796"/>
            <a:ext cx="4236307" cy="5648409"/>
          </a:xfrm>
          <a:prstGeom prst="rect">
            <a:avLst/>
          </a:prstGeom>
        </p:spPr>
      </p:pic>
      <p:cxnSp>
        <p:nvCxnSpPr>
          <p:cNvPr id="7" name="Прямая со стрелкой 6"/>
          <p:cNvCxnSpPr/>
          <p:nvPr/>
        </p:nvCxnSpPr>
        <p:spPr>
          <a:xfrm flipV="1">
            <a:off x="2268538" y="1387290"/>
            <a:ext cx="0" cy="10816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287321" y="1387289"/>
            <a:ext cx="2696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9552" y="0"/>
            <a:ext cx="76374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Графическое изображение магнитных полей</a:t>
            </a:r>
            <a:endParaRPr lang="ru-RU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8956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Группа 84"/>
          <p:cNvGrpSpPr>
            <a:grpSpLocks/>
          </p:cNvGrpSpPr>
          <p:nvPr/>
        </p:nvGrpSpPr>
        <p:grpSpPr bwMode="auto">
          <a:xfrm>
            <a:off x="2483768" y="1412776"/>
            <a:ext cx="3600400" cy="2304256"/>
            <a:chOff x="6215063" y="4395788"/>
            <a:chExt cx="1500187" cy="1452562"/>
          </a:xfrm>
        </p:grpSpPr>
        <p:sp>
          <p:nvSpPr>
            <p:cNvPr id="71" name="Овал 70"/>
            <p:cNvSpPr/>
            <p:nvPr/>
          </p:nvSpPr>
          <p:spPr bwMode="auto">
            <a:xfrm>
              <a:off x="6473826" y="5072063"/>
              <a:ext cx="928686" cy="42862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/>
            </a:p>
          </p:txBody>
        </p:sp>
        <p:sp>
          <p:nvSpPr>
            <p:cNvPr id="72" name="Овал 71"/>
            <p:cNvSpPr/>
            <p:nvPr/>
          </p:nvSpPr>
          <p:spPr bwMode="auto">
            <a:xfrm>
              <a:off x="6473826" y="4429125"/>
              <a:ext cx="928686" cy="42862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/>
            </a:p>
          </p:txBody>
        </p:sp>
        <p:cxnSp>
          <p:nvCxnSpPr>
            <p:cNvPr id="73" name="Прямая со стрелкой 72"/>
            <p:cNvCxnSpPr/>
            <p:nvPr/>
          </p:nvCxnSpPr>
          <p:spPr bwMode="auto">
            <a:xfrm>
              <a:off x="6215063" y="4967288"/>
              <a:ext cx="1500187" cy="1587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triangle" w="med" len="lg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Полилиния 73"/>
            <p:cNvSpPr/>
            <p:nvPr/>
          </p:nvSpPr>
          <p:spPr bwMode="auto">
            <a:xfrm>
              <a:off x="6286501" y="4572000"/>
              <a:ext cx="1316036" cy="347663"/>
            </a:xfrm>
            <a:custGeom>
              <a:avLst/>
              <a:gdLst>
                <a:gd name="connsiteX0" fmla="*/ 0 w 1316831"/>
                <a:gd name="connsiteY0" fmla="*/ 0 h 348456"/>
                <a:gd name="connsiteX1" fmla="*/ 119063 w 1316831"/>
                <a:gd name="connsiteY1" fmla="*/ 178594 h 348456"/>
                <a:gd name="connsiteX2" fmla="*/ 271463 w 1316831"/>
                <a:gd name="connsiteY2" fmla="*/ 269081 h 348456"/>
                <a:gd name="connsiteX3" fmla="*/ 445294 w 1316831"/>
                <a:gd name="connsiteY3" fmla="*/ 321469 h 348456"/>
                <a:gd name="connsiteX4" fmla="*/ 659606 w 1316831"/>
                <a:gd name="connsiteY4" fmla="*/ 347662 h 348456"/>
                <a:gd name="connsiteX5" fmla="*/ 916781 w 1316831"/>
                <a:gd name="connsiteY5" fmla="*/ 316706 h 348456"/>
                <a:gd name="connsiteX6" fmla="*/ 1116806 w 1316831"/>
                <a:gd name="connsiteY6" fmla="*/ 238125 h 348456"/>
                <a:gd name="connsiteX7" fmla="*/ 1316831 w 1316831"/>
                <a:gd name="connsiteY7" fmla="*/ 47625 h 348456"/>
                <a:gd name="connsiteX8" fmla="*/ 1316831 w 1316831"/>
                <a:gd name="connsiteY8" fmla="*/ 47625 h 348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6831" h="348456">
                  <a:moveTo>
                    <a:pt x="0" y="0"/>
                  </a:moveTo>
                  <a:cubicBezTo>
                    <a:pt x="36909" y="66873"/>
                    <a:pt x="73819" y="133747"/>
                    <a:pt x="119063" y="178594"/>
                  </a:cubicBezTo>
                  <a:cubicBezTo>
                    <a:pt x="164307" y="223441"/>
                    <a:pt x="217091" y="245269"/>
                    <a:pt x="271463" y="269081"/>
                  </a:cubicBezTo>
                  <a:cubicBezTo>
                    <a:pt x="325835" y="292894"/>
                    <a:pt x="380603" y="308372"/>
                    <a:pt x="445294" y="321469"/>
                  </a:cubicBezTo>
                  <a:cubicBezTo>
                    <a:pt x="509985" y="334566"/>
                    <a:pt x="581025" y="348456"/>
                    <a:pt x="659606" y="347662"/>
                  </a:cubicBezTo>
                  <a:cubicBezTo>
                    <a:pt x="738187" y="346868"/>
                    <a:pt x="840581" y="334962"/>
                    <a:pt x="916781" y="316706"/>
                  </a:cubicBezTo>
                  <a:cubicBezTo>
                    <a:pt x="992981" y="298450"/>
                    <a:pt x="1050131" y="282972"/>
                    <a:pt x="1116806" y="238125"/>
                  </a:cubicBezTo>
                  <a:cubicBezTo>
                    <a:pt x="1183481" y="193278"/>
                    <a:pt x="1316831" y="47625"/>
                    <a:pt x="1316831" y="47625"/>
                  </a:cubicBezTo>
                  <a:lnTo>
                    <a:pt x="1316831" y="47625"/>
                  </a:lnTo>
                </a:path>
              </a:pathLst>
            </a:custGeom>
            <a:ln w="19050">
              <a:solidFill>
                <a:srgbClr val="FF0000"/>
              </a:solidFill>
              <a:headEnd type="triangle" w="med" len="lg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/>
            </a:p>
          </p:txBody>
        </p:sp>
        <p:sp>
          <p:nvSpPr>
            <p:cNvPr id="75" name="Полилиния 74"/>
            <p:cNvSpPr/>
            <p:nvPr/>
          </p:nvSpPr>
          <p:spPr bwMode="auto">
            <a:xfrm>
              <a:off x="6291263" y="5006975"/>
              <a:ext cx="1296987" cy="331788"/>
            </a:xfrm>
            <a:custGeom>
              <a:avLst/>
              <a:gdLst>
                <a:gd name="connsiteX0" fmla="*/ 0 w 1297781"/>
                <a:gd name="connsiteY0" fmla="*/ 330993 h 330993"/>
                <a:gd name="connsiteX1" fmla="*/ 104775 w 1297781"/>
                <a:gd name="connsiteY1" fmla="*/ 166687 h 330993"/>
                <a:gd name="connsiteX2" fmla="*/ 300037 w 1297781"/>
                <a:gd name="connsiteY2" fmla="*/ 50006 h 330993"/>
                <a:gd name="connsiteX3" fmla="*/ 571500 w 1297781"/>
                <a:gd name="connsiteY3" fmla="*/ 4762 h 330993"/>
                <a:gd name="connsiteX4" fmla="*/ 838200 w 1297781"/>
                <a:gd name="connsiteY4" fmla="*/ 21431 h 330993"/>
                <a:gd name="connsiteX5" fmla="*/ 1042987 w 1297781"/>
                <a:gd name="connsiteY5" fmla="*/ 92868 h 330993"/>
                <a:gd name="connsiteX6" fmla="*/ 1178718 w 1297781"/>
                <a:gd name="connsiteY6" fmla="*/ 180975 h 330993"/>
                <a:gd name="connsiteX7" fmla="*/ 1297781 w 1297781"/>
                <a:gd name="connsiteY7" fmla="*/ 309562 h 330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97781" h="330993">
                  <a:moveTo>
                    <a:pt x="0" y="330993"/>
                  </a:moveTo>
                  <a:cubicBezTo>
                    <a:pt x="27384" y="272255"/>
                    <a:pt x="54769" y="213518"/>
                    <a:pt x="104775" y="166687"/>
                  </a:cubicBezTo>
                  <a:cubicBezTo>
                    <a:pt x="154781" y="119856"/>
                    <a:pt x="222250" y="76993"/>
                    <a:pt x="300037" y="50006"/>
                  </a:cubicBezTo>
                  <a:cubicBezTo>
                    <a:pt x="377824" y="23019"/>
                    <a:pt x="481806" y="9524"/>
                    <a:pt x="571500" y="4762"/>
                  </a:cubicBezTo>
                  <a:cubicBezTo>
                    <a:pt x="661194" y="0"/>
                    <a:pt x="759619" y="6747"/>
                    <a:pt x="838200" y="21431"/>
                  </a:cubicBezTo>
                  <a:cubicBezTo>
                    <a:pt x="916781" y="36115"/>
                    <a:pt x="986234" y="66277"/>
                    <a:pt x="1042987" y="92868"/>
                  </a:cubicBezTo>
                  <a:cubicBezTo>
                    <a:pt x="1099740" y="119459"/>
                    <a:pt x="1136252" y="144859"/>
                    <a:pt x="1178718" y="180975"/>
                  </a:cubicBezTo>
                  <a:cubicBezTo>
                    <a:pt x="1221184" y="217091"/>
                    <a:pt x="1259482" y="263326"/>
                    <a:pt x="1297781" y="309562"/>
                  </a:cubicBezTo>
                </a:path>
              </a:pathLst>
            </a:custGeom>
            <a:ln w="19050">
              <a:solidFill>
                <a:srgbClr val="FF0000"/>
              </a:solidFill>
              <a:headEnd type="triangle" w="med" len="lg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/>
            </a:p>
          </p:txBody>
        </p:sp>
        <p:sp>
          <p:nvSpPr>
            <p:cNvPr id="76" name="Полилиния 75"/>
            <p:cNvSpPr/>
            <p:nvPr/>
          </p:nvSpPr>
          <p:spPr bwMode="auto">
            <a:xfrm>
              <a:off x="6643688" y="4714875"/>
              <a:ext cx="679450" cy="885825"/>
            </a:xfrm>
            <a:custGeom>
              <a:avLst/>
              <a:gdLst>
                <a:gd name="connsiteX0" fmla="*/ 15081 w 679053"/>
                <a:gd name="connsiteY0" fmla="*/ 875109 h 887016"/>
                <a:gd name="connsiteX1" fmla="*/ 26987 w 679053"/>
                <a:gd name="connsiteY1" fmla="*/ 182166 h 887016"/>
                <a:gd name="connsiteX2" fmla="*/ 177006 w 679053"/>
                <a:gd name="connsiteY2" fmla="*/ 3572 h 887016"/>
                <a:gd name="connsiteX3" fmla="*/ 246062 w 679053"/>
                <a:gd name="connsiteY3" fmla="*/ 175022 h 887016"/>
                <a:gd name="connsiteX4" fmla="*/ 222250 w 679053"/>
                <a:gd name="connsiteY4" fmla="*/ 465534 h 887016"/>
                <a:gd name="connsiteX5" fmla="*/ 160337 w 679053"/>
                <a:gd name="connsiteY5" fmla="*/ 458391 h 887016"/>
                <a:gd name="connsiteX6" fmla="*/ 138906 w 679053"/>
                <a:gd name="connsiteY6" fmla="*/ 241697 h 887016"/>
                <a:gd name="connsiteX7" fmla="*/ 193675 w 679053"/>
                <a:gd name="connsiteY7" fmla="*/ 67866 h 887016"/>
                <a:gd name="connsiteX8" fmla="*/ 274637 w 679053"/>
                <a:gd name="connsiteY8" fmla="*/ 5953 h 887016"/>
                <a:gd name="connsiteX9" fmla="*/ 341312 w 679053"/>
                <a:gd name="connsiteY9" fmla="*/ 44053 h 887016"/>
                <a:gd name="connsiteX10" fmla="*/ 386556 w 679053"/>
                <a:gd name="connsiteY10" fmla="*/ 170259 h 887016"/>
                <a:gd name="connsiteX11" fmla="*/ 379412 w 679053"/>
                <a:gd name="connsiteY11" fmla="*/ 389334 h 887016"/>
                <a:gd name="connsiteX12" fmla="*/ 338931 w 679053"/>
                <a:gd name="connsiteY12" fmla="*/ 486966 h 887016"/>
                <a:gd name="connsiteX13" fmla="*/ 293687 w 679053"/>
                <a:gd name="connsiteY13" fmla="*/ 410766 h 887016"/>
                <a:gd name="connsiteX14" fmla="*/ 281781 w 679053"/>
                <a:gd name="connsiteY14" fmla="*/ 220266 h 887016"/>
                <a:gd name="connsiteX15" fmla="*/ 329406 w 679053"/>
                <a:gd name="connsiteY15" fmla="*/ 79772 h 887016"/>
                <a:gd name="connsiteX16" fmla="*/ 412750 w 679053"/>
                <a:gd name="connsiteY16" fmla="*/ 5953 h 887016"/>
                <a:gd name="connsiteX17" fmla="*/ 488950 w 679053"/>
                <a:gd name="connsiteY17" fmla="*/ 53578 h 887016"/>
                <a:gd name="connsiteX18" fmla="*/ 529431 w 679053"/>
                <a:gd name="connsiteY18" fmla="*/ 194072 h 887016"/>
                <a:gd name="connsiteX19" fmla="*/ 519906 w 679053"/>
                <a:gd name="connsiteY19" fmla="*/ 403622 h 887016"/>
                <a:gd name="connsiteX20" fmla="*/ 481806 w 679053"/>
                <a:gd name="connsiteY20" fmla="*/ 486966 h 887016"/>
                <a:gd name="connsiteX21" fmla="*/ 446087 w 679053"/>
                <a:gd name="connsiteY21" fmla="*/ 441722 h 887016"/>
                <a:gd name="connsiteX22" fmla="*/ 419893 w 679053"/>
                <a:gd name="connsiteY22" fmla="*/ 282178 h 887016"/>
                <a:gd name="connsiteX23" fmla="*/ 453231 w 679053"/>
                <a:gd name="connsiteY23" fmla="*/ 101203 h 887016"/>
                <a:gd name="connsiteX24" fmla="*/ 548481 w 679053"/>
                <a:gd name="connsiteY24" fmla="*/ 8334 h 887016"/>
                <a:gd name="connsiteX25" fmla="*/ 627062 w 679053"/>
                <a:gd name="connsiteY25" fmla="*/ 51197 h 887016"/>
                <a:gd name="connsiteX26" fmla="*/ 672306 w 679053"/>
                <a:gd name="connsiteY26" fmla="*/ 201216 h 887016"/>
                <a:gd name="connsiteX27" fmla="*/ 667543 w 679053"/>
                <a:gd name="connsiteY27" fmla="*/ 546497 h 887016"/>
                <a:gd name="connsiteX28" fmla="*/ 669925 w 679053"/>
                <a:gd name="connsiteY28" fmla="*/ 887016 h 887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679053" h="887016">
                  <a:moveTo>
                    <a:pt x="15081" y="875109"/>
                  </a:moveTo>
                  <a:cubicBezTo>
                    <a:pt x="7540" y="601265"/>
                    <a:pt x="0" y="327422"/>
                    <a:pt x="26987" y="182166"/>
                  </a:cubicBezTo>
                  <a:cubicBezTo>
                    <a:pt x="53974" y="36910"/>
                    <a:pt x="140494" y="4763"/>
                    <a:pt x="177006" y="3572"/>
                  </a:cubicBezTo>
                  <a:cubicBezTo>
                    <a:pt x="213518" y="2381"/>
                    <a:pt x="238521" y="98028"/>
                    <a:pt x="246062" y="175022"/>
                  </a:cubicBezTo>
                  <a:cubicBezTo>
                    <a:pt x="253603" y="252016"/>
                    <a:pt x="236537" y="418306"/>
                    <a:pt x="222250" y="465534"/>
                  </a:cubicBezTo>
                  <a:cubicBezTo>
                    <a:pt x="207963" y="512762"/>
                    <a:pt x="174228" y="495697"/>
                    <a:pt x="160337" y="458391"/>
                  </a:cubicBezTo>
                  <a:cubicBezTo>
                    <a:pt x="146446" y="421085"/>
                    <a:pt x="133350" y="306785"/>
                    <a:pt x="138906" y="241697"/>
                  </a:cubicBezTo>
                  <a:cubicBezTo>
                    <a:pt x="144462" y="176610"/>
                    <a:pt x="171053" y="107157"/>
                    <a:pt x="193675" y="67866"/>
                  </a:cubicBezTo>
                  <a:cubicBezTo>
                    <a:pt x="216297" y="28575"/>
                    <a:pt x="250031" y="9922"/>
                    <a:pt x="274637" y="5953"/>
                  </a:cubicBezTo>
                  <a:cubicBezTo>
                    <a:pt x="299243" y="1984"/>
                    <a:pt x="322659" y="16669"/>
                    <a:pt x="341312" y="44053"/>
                  </a:cubicBezTo>
                  <a:cubicBezTo>
                    <a:pt x="359965" y="71437"/>
                    <a:pt x="380206" y="112712"/>
                    <a:pt x="386556" y="170259"/>
                  </a:cubicBezTo>
                  <a:cubicBezTo>
                    <a:pt x="392906" y="227806"/>
                    <a:pt x="387350" y="336550"/>
                    <a:pt x="379412" y="389334"/>
                  </a:cubicBezTo>
                  <a:cubicBezTo>
                    <a:pt x="371475" y="442119"/>
                    <a:pt x="353218" y="483394"/>
                    <a:pt x="338931" y="486966"/>
                  </a:cubicBezTo>
                  <a:cubicBezTo>
                    <a:pt x="324644" y="490538"/>
                    <a:pt x="303212" y="455216"/>
                    <a:pt x="293687" y="410766"/>
                  </a:cubicBezTo>
                  <a:cubicBezTo>
                    <a:pt x="284162" y="366316"/>
                    <a:pt x="275828" y="275432"/>
                    <a:pt x="281781" y="220266"/>
                  </a:cubicBezTo>
                  <a:cubicBezTo>
                    <a:pt x="287734" y="165100"/>
                    <a:pt x="307578" y="115491"/>
                    <a:pt x="329406" y="79772"/>
                  </a:cubicBezTo>
                  <a:cubicBezTo>
                    <a:pt x="351234" y="44053"/>
                    <a:pt x="386159" y="10319"/>
                    <a:pt x="412750" y="5953"/>
                  </a:cubicBezTo>
                  <a:cubicBezTo>
                    <a:pt x="439341" y="1587"/>
                    <a:pt x="469503" y="22225"/>
                    <a:pt x="488950" y="53578"/>
                  </a:cubicBezTo>
                  <a:cubicBezTo>
                    <a:pt x="508397" y="84931"/>
                    <a:pt x="524272" y="135731"/>
                    <a:pt x="529431" y="194072"/>
                  </a:cubicBezTo>
                  <a:cubicBezTo>
                    <a:pt x="534590" y="252413"/>
                    <a:pt x="527843" y="354806"/>
                    <a:pt x="519906" y="403622"/>
                  </a:cubicBezTo>
                  <a:cubicBezTo>
                    <a:pt x="511969" y="452438"/>
                    <a:pt x="494109" y="480616"/>
                    <a:pt x="481806" y="486966"/>
                  </a:cubicBezTo>
                  <a:cubicBezTo>
                    <a:pt x="469503" y="493316"/>
                    <a:pt x="456406" y="475853"/>
                    <a:pt x="446087" y="441722"/>
                  </a:cubicBezTo>
                  <a:cubicBezTo>
                    <a:pt x="435768" y="407591"/>
                    <a:pt x="418702" y="338931"/>
                    <a:pt x="419893" y="282178"/>
                  </a:cubicBezTo>
                  <a:cubicBezTo>
                    <a:pt x="421084" y="225425"/>
                    <a:pt x="431800" y="146844"/>
                    <a:pt x="453231" y="101203"/>
                  </a:cubicBezTo>
                  <a:cubicBezTo>
                    <a:pt x="474662" y="55562"/>
                    <a:pt x="519509" y="16668"/>
                    <a:pt x="548481" y="8334"/>
                  </a:cubicBezTo>
                  <a:cubicBezTo>
                    <a:pt x="577453" y="0"/>
                    <a:pt x="606425" y="19050"/>
                    <a:pt x="627062" y="51197"/>
                  </a:cubicBezTo>
                  <a:cubicBezTo>
                    <a:pt x="647699" y="83344"/>
                    <a:pt x="665559" y="118666"/>
                    <a:pt x="672306" y="201216"/>
                  </a:cubicBezTo>
                  <a:cubicBezTo>
                    <a:pt x="679053" y="283766"/>
                    <a:pt x="667940" y="432197"/>
                    <a:pt x="667543" y="546497"/>
                  </a:cubicBezTo>
                  <a:cubicBezTo>
                    <a:pt x="667146" y="660797"/>
                    <a:pt x="668535" y="773906"/>
                    <a:pt x="669925" y="887016"/>
                  </a:cubicBezTo>
                </a:path>
              </a:pathLst>
            </a:custGeom>
            <a:ln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/>
            </a:p>
          </p:txBody>
        </p:sp>
        <p:sp>
          <p:nvSpPr>
            <p:cNvPr id="77" name="Равнобедренный треугольник 76"/>
            <p:cNvSpPr/>
            <p:nvPr/>
          </p:nvSpPr>
          <p:spPr bwMode="auto">
            <a:xfrm rot="5400000">
              <a:off x="6901657" y="4360069"/>
              <a:ext cx="71437" cy="142875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/>
            </a:p>
          </p:txBody>
        </p:sp>
        <p:sp>
          <p:nvSpPr>
            <p:cNvPr id="78" name="Равнобедренный треугольник 77"/>
            <p:cNvSpPr/>
            <p:nvPr/>
          </p:nvSpPr>
          <p:spPr bwMode="auto">
            <a:xfrm rot="5400000">
              <a:off x="6922295" y="5423694"/>
              <a:ext cx="71437" cy="142875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/>
            </a:p>
          </p:txBody>
        </p:sp>
        <p:sp>
          <p:nvSpPr>
            <p:cNvPr id="79" name="Равнобедренный треугольник 78"/>
            <p:cNvSpPr/>
            <p:nvPr/>
          </p:nvSpPr>
          <p:spPr bwMode="auto">
            <a:xfrm>
              <a:off x="6616701" y="5214938"/>
              <a:ext cx="71437" cy="144462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/>
            </a:p>
          </p:txBody>
        </p:sp>
        <p:sp>
          <p:nvSpPr>
            <p:cNvPr id="80" name="Равнобедренный треугольник 79"/>
            <p:cNvSpPr/>
            <p:nvPr/>
          </p:nvSpPr>
          <p:spPr bwMode="auto">
            <a:xfrm rot="10800000">
              <a:off x="7273925" y="5214938"/>
              <a:ext cx="73025" cy="142875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/>
            </a:p>
          </p:txBody>
        </p:sp>
        <p:sp>
          <p:nvSpPr>
            <p:cNvPr id="81" name="TextBox 80"/>
            <p:cNvSpPr txBox="1"/>
            <p:nvPr/>
          </p:nvSpPr>
          <p:spPr bwMode="auto">
            <a:xfrm>
              <a:off x="7265987" y="5227638"/>
              <a:ext cx="285750" cy="33813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en-US" sz="1600" dirty="0">
                  <a:latin typeface="+mn-lt"/>
                  <a:cs typeface="Arial" panose="020B0604020202020204" pitchFamily="34" charset="0"/>
                </a:rPr>
                <a:t>I</a:t>
              </a:r>
              <a:endParaRPr lang="ru-RU" sz="1600" dirty="0"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82" name="TextBox 81"/>
            <p:cNvSpPr txBox="1"/>
            <p:nvPr/>
          </p:nvSpPr>
          <p:spPr bwMode="auto">
            <a:xfrm>
              <a:off x="6443663" y="5510213"/>
              <a:ext cx="285750" cy="33813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en-US" sz="1600" dirty="0">
                  <a:latin typeface="+mn-lt"/>
                  <a:cs typeface="Arial" panose="020B0604020202020204" pitchFamily="34" charset="0"/>
                </a:rPr>
                <a:t>+</a:t>
              </a:r>
              <a:endParaRPr lang="ru-RU" sz="1600" dirty="0"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83" name="TextBox 82"/>
            <p:cNvSpPr txBox="1"/>
            <p:nvPr/>
          </p:nvSpPr>
          <p:spPr bwMode="auto">
            <a:xfrm>
              <a:off x="7275512" y="5489575"/>
              <a:ext cx="214313" cy="33813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en-US" sz="1600" dirty="0">
                  <a:latin typeface="+mn-lt"/>
                  <a:cs typeface="Arial" panose="020B0604020202020204" pitchFamily="34" charset="0"/>
                </a:rPr>
                <a:t>-</a:t>
              </a:r>
              <a:endParaRPr lang="ru-RU" sz="1600" dirty="0"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84" name="Овал 83"/>
            <p:cNvSpPr/>
            <p:nvPr/>
          </p:nvSpPr>
          <p:spPr bwMode="auto">
            <a:xfrm>
              <a:off x="6440488" y="4867275"/>
              <a:ext cx="214313" cy="214313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1600" dirty="0">
                  <a:solidFill>
                    <a:schemeClr val="tx1"/>
                  </a:solidFill>
                </a:rPr>
                <a:t>N</a:t>
              </a:r>
              <a:endParaRPr lang="ru-RU" sz="1600" dirty="0">
                <a:solidFill>
                  <a:schemeClr val="tx1"/>
                </a:solidFill>
              </a:endParaRPr>
            </a:p>
          </p:txBody>
        </p:sp>
        <p:sp>
          <p:nvSpPr>
            <p:cNvPr id="85" name="Овал 84"/>
            <p:cNvSpPr/>
            <p:nvPr/>
          </p:nvSpPr>
          <p:spPr bwMode="auto">
            <a:xfrm>
              <a:off x="7331075" y="4870450"/>
              <a:ext cx="214312" cy="214313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1600" dirty="0">
                  <a:solidFill>
                    <a:schemeClr val="tx1"/>
                  </a:solidFill>
                </a:rPr>
                <a:t>S</a:t>
              </a:r>
              <a:endParaRPr lang="ru-RU" sz="1600" dirty="0">
                <a:solidFill>
                  <a:schemeClr val="tx1"/>
                </a:solidFill>
              </a:endParaRPr>
            </a:p>
          </p:txBody>
        </p:sp>
      </p:grpSp>
      <p:sp>
        <p:nvSpPr>
          <p:cNvPr id="88" name="TextBox 87"/>
          <p:cNvSpPr txBox="1"/>
          <p:nvPr/>
        </p:nvSpPr>
        <p:spPr>
          <a:xfrm>
            <a:off x="1691680" y="4149080"/>
            <a:ext cx="590465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2800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Катушка с током ( электромагнит ) Поле внутри катушки однородное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539552" y="0"/>
            <a:ext cx="76374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Графическое изображение магнитных полей</a:t>
            </a:r>
            <a:endParaRPr lang="ru-RU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028372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48" name="Picture 20" descr="Направление вектора магнитной индукции соленоида и постоянного магнита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499992" y="1988840"/>
            <a:ext cx="3552825" cy="2665412"/>
          </a:xfrm>
          <a:noFill/>
          <a:ln/>
        </p:spPr>
      </p:pic>
      <p:pic>
        <p:nvPicPr>
          <p:cNvPr id="48149" name="Picture 21" descr="правило буравчика"/>
          <p:cNvPicPr>
            <a:picLocks noGrp="1" noChangeAspect="1" noChangeArrowheads="1"/>
          </p:cNvPicPr>
          <p:nvPr>
            <p:ph sz="quarter" idx="2"/>
          </p:nvPr>
        </p:nvPicPr>
        <p:blipFill rotWithShape="1">
          <a:blip r:embed="rId3" cstate="print"/>
          <a:srcRect r="72481"/>
          <a:stretch/>
        </p:blipFill>
        <p:spPr>
          <a:xfrm>
            <a:off x="1475656" y="1861694"/>
            <a:ext cx="1584176" cy="3154546"/>
          </a:xfrm>
          <a:noFill/>
          <a:ln/>
        </p:spPr>
      </p:pic>
      <p:sp>
        <p:nvSpPr>
          <p:cNvPr id="7" name="TextBox 6"/>
          <p:cNvSpPr txBox="1"/>
          <p:nvPr/>
        </p:nvSpPr>
        <p:spPr>
          <a:xfrm>
            <a:off x="683568" y="533108"/>
            <a:ext cx="76374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Графическое изображение магнитных полей</a:t>
            </a:r>
            <a:endParaRPr lang="ru-RU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116632"/>
            <a:ext cx="8229600" cy="1143000"/>
          </a:xfrm>
        </p:spPr>
        <p:txBody>
          <a:bodyPr/>
          <a:lstStyle/>
          <a:p>
            <a:r>
              <a:rPr lang="ru-RU" b="1" dirty="0">
                <a:solidFill>
                  <a:srgbClr val="C00000"/>
                </a:solidFill>
              </a:rPr>
              <a:t>Правило буравчика</a:t>
            </a:r>
          </a:p>
        </p:txBody>
      </p:sp>
      <p:pic>
        <p:nvPicPr>
          <p:cNvPr id="47120" name="Picture 16" descr="вектор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051843" y="5301208"/>
            <a:ext cx="5040313" cy="1343025"/>
          </a:xfrm>
          <a:noFill/>
          <a:ln/>
        </p:spPr>
      </p:pic>
      <p:pic>
        <p:nvPicPr>
          <p:cNvPr id="47122" name="Picture 18" descr="Направление вектора магнитной индукции прямого и кругового тока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79388" y="1804417"/>
            <a:ext cx="4392612" cy="3294062"/>
          </a:xfrm>
          <a:noFill/>
          <a:ln/>
        </p:spPr>
      </p:pic>
      <p:sp>
        <p:nvSpPr>
          <p:cNvPr id="2" name="Текст 1"/>
          <p:cNvSpPr>
            <a:spLocks noGrp="1"/>
          </p:cNvSpPr>
          <p:nvPr>
            <p:ph type="body" sz="half" idx="1"/>
          </p:nvPr>
        </p:nvSpPr>
        <p:spPr>
          <a:xfrm>
            <a:off x="1835696" y="1124744"/>
            <a:ext cx="5472608" cy="74868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44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Правило </a:t>
            </a:r>
            <a:r>
              <a:rPr lang="ru-RU" sz="44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правой руки</a:t>
            </a:r>
          </a:p>
        </p:txBody>
      </p:sp>
      <p:pic>
        <p:nvPicPr>
          <p:cNvPr id="3074" name="Picture 2" descr="http://resources.yesican-science.ca/magnets/helix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889423"/>
            <a:ext cx="4286250" cy="3209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7772400" cy="1143000"/>
          </a:xfrm>
        </p:spPr>
        <p:txBody>
          <a:bodyPr/>
          <a:lstStyle/>
          <a:p>
            <a:pPr eaLnBrk="1" hangingPunct="1"/>
            <a:r>
              <a:rPr lang="ru-RU" altLang="ru-RU" sz="4000" b="1" smtClean="0">
                <a:solidFill>
                  <a:srgbClr val="920049"/>
                </a:solidFill>
              </a:rPr>
              <a:t>Линии магнитной индукции</a:t>
            </a:r>
          </a:p>
        </p:txBody>
      </p:sp>
      <p:grpSp>
        <p:nvGrpSpPr>
          <p:cNvPr id="2" name="Group 55"/>
          <p:cNvGrpSpPr>
            <a:grpSpLocks/>
          </p:cNvGrpSpPr>
          <p:nvPr/>
        </p:nvGrpSpPr>
        <p:grpSpPr bwMode="auto">
          <a:xfrm>
            <a:off x="468313" y="1700213"/>
            <a:ext cx="2014537" cy="2305050"/>
            <a:chOff x="204" y="1071"/>
            <a:chExt cx="2022" cy="2087"/>
          </a:xfrm>
        </p:grpSpPr>
        <p:grpSp>
          <p:nvGrpSpPr>
            <p:cNvPr id="3" name="Group 32"/>
            <p:cNvGrpSpPr>
              <a:grpSpLocks/>
            </p:cNvGrpSpPr>
            <p:nvPr/>
          </p:nvGrpSpPr>
          <p:grpSpPr bwMode="auto">
            <a:xfrm>
              <a:off x="204" y="1071"/>
              <a:ext cx="1950" cy="2087"/>
              <a:chOff x="204" y="1071"/>
              <a:chExt cx="1950" cy="2087"/>
            </a:xfrm>
          </p:grpSpPr>
          <p:grpSp>
            <p:nvGrpSpPr>
              <p:cNvPr id="4" name="Group 29"/>
              <p:cNvGrpSpPr>
                <a:grpSpLocks/>
              </p:cNvGrpSpPr>
              <p:nvPr/>
            </p:nvGrpSpPr>
            <p:grpSpPr bwMode="auto">
              <a:xfrm>
                <a:off x="204" y="1071"/>
                <a:ext cx="1950" cy="2087"/>
                <a:chOff x="113" y="1706"/>
                <a:chExt cx="1950" cy="2087"/>
              </a:xfrm>
            </p:grpSpPr>
            <p:sp>
              <p:nvSpPr>
                <p:cNvPr id="12337" name="Line 4"/>
                <p:cNvSpPr>
                  <a:spLocks noChangeShapeType="1"/>
                </p:cNvSpPr>
                <p:nvPr/>
              </p:nvSpPr>
              <p:spPr bwMode="auto">
                <a:xfrm>
                  <a:off x="1066" y="1706"/>
                  <a:ext cx="0" cy="2087"/>
                </a:xfrm>
                <a:prstGeom prst="line">
                  <a:avLst/>
                </a:prstGeom>
                <a:noFill/>
                <a:ln w="762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5" name="Group 26"/>
                <p:cNvGrpSpPr>
                  <a:grpSpLocks/>
                </p:cNvGrpSpPr>
                <p:nvPr/>
              </p:nvGrpSpPr>
              <p:grpSpPr bwMode="auto">
                <a:xfrm>
                  <a:off x="113" y="2432"/>
                  <a:ext cx="1950" cy="544"/>
                  <a:chOff x="1973" y="2160"/>
                  <a:chExt cx="907" cy="907"/>
                </a:xfrm>
              </p:grpSpPr>
              <p:sp>
                <p:nvSpPr>
                  <p:cNvPr id="12339" name="Oval 27"/>
                  <p:cNvSpPr>
                    <a:spLocks noChangeArrowheads="1"/>
                  </p:cNvSpPr>
                  <p:nvPr/>
                </p:nvSpPr>
                <p:spPr bwMode="auto">
                  <a:xfrm>
                    <a:off x="1973" y="2160"/>
                    <a:ext cx="907" cy="907"/>
                  </a:xfrm>
                  <a:prstGeom prst="ellips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lnSpc>
                        <a:spcPct val="90000"/>
                      </a:lnSpc>
                      <a:spcBef>
                        <a:spcPts val="1000"/>
                      </a:spcBef>
                      <a:buFont typeface="Arial" charset="0"/>
                      <a:buChar char="•"/>
                      <a:defRPr sz="2800">
                        <a:solidFill>
                          <a:schemeClr val="tx1"/>
                        </a:solidFill>
                        <a:latin typeface="Calibri" pitchFamily="34" charset="0"/>
                      </a:defRPr>
                    </a:lvl1pPr>
                    <a:lvl2pPr marL="742950" indent="-285750">
                      <a:lnSpc>
                        <a:spcPct val="90000"/>
                      </a:lnSpc>
                      <a:spcBef>
                        <a:spcPts val="500"/>
                      </a:spcBef>
                      <a:buFont typeface="Arial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itchFamily="34" charset="0"/>
                      </a:defRPr>
                    </a:lvl2pPr>
                    <a:lvl3pPr marL="11430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charset="0"/>
                      <a:buChar char="•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3pPr>
                    <a:lvl4pPr marL="16002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charset="0"/>
                      <a:buChar char="•"/>
                      <a:defRPr>
                        <a:solidFill>
                          <a:schemeClr val="tx1"/>
                        </a:solidFill>
                        <a:latin typeface="Calibri" pitchFamily="34" charset="0"/>
                      </a:defRPr>
                    </a:lvl4pPr>
                    <a:lvl5pPr marL="20574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charset="0"/>
                      <a:buChar char="•"/>
                      <a:defRPr>
                        <a:solidFill>
                          <a:schemeClr val="tx1"/>
                        </a:solidFill>
                        <a:latin typeface="Calibri" pitchFamily="34" charset="0"/>
                      </a:defRPr>
                    </a:lvl5pPr>
                    <a:lvl6pPr marL="25146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charset="0"/>
                      <a:buChar char="•"/>
                      <a:defRPr>
                        <a:solidFill>
                          <a:schemeClr val="tx1"/>
                        </a:solidFill>
                        <a:latin typeface="Calibri" pitchFamily="34" charset="0"/>
                      </a:defRPr>
                    </a:lvl6pPr>
                    <a:lvl7pPr marL="29718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charset="0"/>
                      <a:buChar char="•"/>
                      <a:defRPr>
                        <a:solidFill>
                          <a:schemeClr val="tx1"/>
                        </a:solidFill>
                        <a:latin typeface="Calibri" pitchFamily="34" charset="0"/>
                      </a:defRPr>
                    </a:lvl7pPr>
                    <a:lvl8pPr marL="34290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charset="0"/>
                      <a:buChar char="•"/>
                      <a:defRPr>
                        <a:solidFill>
                          <a:schemeClr val="tx1"/>
                        </a:solidFill>
                        <a:latin typeface="Calibri" pitchFamily="34" charset="0"/>
                      </a:defRPr>
                    </a:lvl8pPr>
                    <a:lvl9pPr marL="38862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charset="0"/>
                      <a:buChar char="•"/>
                      <a:defRPr>
                        <a:solidFill>
                          <a:schemeClr val="tx1"/>
                        </a:solidFill>
                        <a:latin typeface="Calibri" pitchFamily="34" charset="0"/>
                      </a:defRPr>
                    </a:lvl9pPr>
                  </a:lstStyle>
                  <a:p>
                    <a:pPr eaLnBrk="1" hangingPunct="1">
                      <a:lnSpc>
                        <a:spcPct val="100000"/>
                      </a:lnSpc>
                      <a:spcBef>
                        <a:spcPct val="0"/>
                      </a:spcBef>
                      <a:buFontTx/>
                      <a:buNone/>
                    </a:pPr>
                    <a:endParaRPr lang="ru-RU" altLang="ru-RU" sz="2400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12340" name="Oval 28"/>
                  <p:cNvSpPr>
                    <a:spLocks noChangeArrowheads="1"/>
                  </p:cNvSpPr>
                  <p:nvPr/>
                </p:nvSpPr>
                <p:spPr bwMode="auto">
                  <a:xfrm>
                    <a:off x="2154" y="2341"/>
                    <a:ext cx="544" cy="544"/>
                  </a:xfrm>
                  <a:prstGeom prst="ellips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lnSpc>
                        <a:spcPct val="90000"/>
                      </a:lnSpc>
                      <a:spcBef>
                        <a:spcPts val="1000"/>
                      </a:spcBef>
                      <a:buFont typeface="Arial" charset="0"/>
                      <a:buChar char="•"/>
                      <a:defRPr sz="2800">
                        <a:solidFill>
                          <a:schemeClr val="tx1"/>
                        </a:solidFill>
                        <a:latin typeface="Calibri" pitchFamily="34" charset="0"/>
                      </a:defRPr>
                    </a:lvl1pPr>
                    <a:lvl2pPr marL="742950" indent="-285750">
                      <a:lnSpc>
                        <a:spcPct val="90000"/>
                      </a:lnSpc>
                      <a:spcBef>
                        <a:spcPts val="500"/>
                      </a:spcBef>
                      <a:buFont typeface="Arial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itchFamily="34" charset="0"/>
                      </a:defRPr>
                    </a:lvl2pPr>
                    <a:lvl3pPr marL="11430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charset="0"/>
                      <a:buChar char="•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3pPr>
                    <a:lvl4pPr marL="16002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charset="0"/>
                      <a:buChar char="•"/>
                      <a:defRPr>
                        <a:solidFill>
                          <a:schemeClr val="tx1"/>
                        </a:solidFill>
                        <a:latin typeface="Calibri" pitchFamily="34" charset="0"/>
                      </a:defRPr>
                    </a:lvl4pPr>
                    <a:lvl5pPr marL="20574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charset="0"/>
                      <a:buChar char="•"/>
                      <a:defRPr>
                        <a:solidFill>
                          <a:schemeClr val="tx1"/>
                        </a:solidFill>
                        <a:latin typeface="Calibri" pitchFamily="34" charset="0"/>
                      </a:defRPr>
                    </a:lvl5pPr>
                    <a:lvl6pPr marL="25146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charset="0"/>
                      <a:buChar char="•"/>
                      <a:defRPr>
                        <a:solidFill>
                          <a:schemeClr val="tx1"/>
                        </a:solidFill>
                        <a:latin typeface="Calibri" pitchFamily="34" charset="0"/>
                      </a:defRPr>
                    </a:lvl6pPr>
                    <a:lvl7pPr marL="29718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charset="0"/>
                      <a:buChar char="•"/>
                      <a:defRPr>
                        <a:solidFill>
                          <a:schemeClr val="tx1"/>
                        </a:solidFill>
                        <a:latin typeface="Calibri" pitchFamily="34" charset="0"/>
                      </a:defRPr>
                    </a:lvl7pPr>
                    <a:lvl8pPr marL="34290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charset="0"/>
                      <a:buChar char="•"/>
                      <a:defRPr>
                        <a:solidFill>
                          <a:schemeClr val="tx1"/>
                        </a:solidFill>
                        <a:latin typeface="Calibri" pitchFamily="34" charset="0"/>
                      </a:defRPr>
                    </a:lvl8pPr>
                    <a:lvl9pPr marL="38862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charset="0"/>
                      <a:buChar char="•"/>
                      <a:defRPr>
                        <a:solidFill>
                          <a:schemeClr val="tx1"/>
                        </a:solidFill>
                        <a:latin typeface="Calibri" pitchFamily="34" charset="0"/>
                      </a:defRPr>
                    </a:lvl9pPr>
                  </a:lstStyle>
                  <a:p>
                    <a:pPr eaLnBrk="1" hangingPunct="1">
                      <a:lnSpc>
                        <a:spcPct val="100000"/>
                      </a:lnSpc>
                      <a:spcBef>
                        <a:spcPct val="0"/>
                      </a:spcBef>
                      <a:buFontTx/>
                      <a:buNone/>
                    </a:pPr>
                    <a:endParaRPr lang="ru-RU" altLang="ru-RU" sz="2400">
                      <a:latin typeface="Times New Roman" pitchFamily="18" charset="0"/>
                    </a:endParaRPr>
                  </a:p>
                </p:txBody>
              </p:sp>
            </p:grpSp>
          </p:grpSp>
          <p:sp>
            <p:nvSpPr>
              <p:cNvPr id="12335" name="Line 30"/>
              <p:cNvSpPr>
                <a:spLocks noChangeShapeType="1"/>
              </p:cNvSpPr>
              <p:nvPr/>
            </p:nvSpPr>
            <p:spPr bwMode="auto">
              <a:xfrm flipH="1" flipV="1">
                <a:off x="657" y="2160"/>
                <a:ext cx="181" cy="4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36" name="Line 31"/>
              <p:cNvSpPr>
                <a:spLocks noChangeShapeType="1"/>
              </p:cNvSpPr>
              <p:nvPr/>
            </p:nvSpPr>
            <p:spPr bwMode="auto">
              <a:xfrm flipH="1">
                <a:off x="930" y="2341"/>
                <a:ext cx="227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2330" name="Text Box 43"/>
            <p:cNvSpPr txBox="1">
              <a:spLocks noChangeArrowheads="1"/>
            </p:cNvSpPr>
            <p:nvPr/>
          </p:nvSpPr>
          <p:spPr bwMode="auto">
            <a:xfrm>
              <a:off x="1155" y="2704"/>
              <a:ext cx="305" cy="4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ru-RU" sz="2400" b="1">
                  <a:latin typeface="Times New Roman" pitchFamily="18" charset="0"/>
                </a:rPr>
                <a:t>I</a:t>
              </a:r>
              <a:endParaRPr lang="ru-RU" altLang="ru-RU" sz="2400" b="1">
                <a:latin typeface="Times New Roman" pitchFamily="18" charset="0"/>
              </a:endParaRPr>
            </a:p>
          </p:txBody>
        </p:sp>
        <p:grpSp>
          <p:nvGrpSpPr>
            <p:cNvPr id="6" name="Group 48"/>
            <p:cNvGrpSpPr>
              <a:grpSpLocks/>
            </p:cNvGrpSpPr>
            <p:nvPr/>
          </p:nvGrpSpPr>
          <p:grpSpPr bwMode="auto">
            <a:xfrm>
              <a:off x="1837" y="1933"/>
              <a:ext cx="389" cy="415"/>
              <a:chOff x="1960" y="1084"/>
              <a:chExt cx="389" cy="415"/>
            </a:xfrm>
          </p:grpSpPr>
          <p:sp>
            <p:nvSpPr>
              <p:cNvPr id="12332" name="Text Box 46"/>
              <p:cNvSpPr txBox="1">
                <a:spLocks noChangeArrowheads="1"/>
              </p:cNvSpPr>
              <p:nvPr/>
            </p:nvSpPr>
            <p:spPr bwMode="auto">
              <a:xfrm>
                <a:off x="1960" y="1084"/>
                <a:ext cx="389" cy="41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ru-RU" sz="2400" b="1">
                    <a:latin typeface="Times New Roman" pitchFamily="18" charset="0"/>
                  </a:rPr>
                  <a:t>B</a:t>
                </a:r>
                <a:endParaRPr lang="ru-RU" altLang="ru-RU" sz="2400" b="1">
                  <a:latin typeface="Times New Roman" pitchFamily="18" charset="0"/>
                </a:endParaRPr>
              </a:p>
            </p:txBody>
          </p:sp>
          <p:sp>
            <p:nvSpPr>
              <p:cNvPr id="12333" name="Line 47"/>
              <p:cNvSpPr>
                <a:spLocks noChangeShapeType="1"/>
              </p:cNvSpPr>
              <p:nvPr/>
            </p:nvSpPr>
            <p:spPr bwMode="auto">
              <a:xfrm>
                <a:off x="2018" y="1117"/>
                <a:ext cx="13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7" name="Group 57"/>
          <p:cNvGrpSpPr>
            <a:grpSpLocks/>
          </p:cNvGrpSpPr>
          <p:nvPr/>
        </p:nvGrpSpPr>
        <p:grpSpPr bwMode="auto">
          <a:xfrm>
            <a:off x="6011863" y="1700213"/>
            <a:ext cx="1943100" cy="1871662"/>
            <a:chOff x="3470" y="2523"/>
            <a:chExt cx="1542" cy="1451"/>
          </a:xfrm>
        </p:grpSpPr>
        <p:grpSp>
          <p:nvGrpSpPr>
            <p:cNvPr id="8" name="Group 42"/>
            <p:cNvGrpSpPr>
              <a:grpSpLocks/>
            </p:cNvGrpSpPr>
            <p:nvPr/>
          </p:nvGrpSpPr>
          <p:grpSpPr bwMode="auto">
            <a:xfrm>
              <a:off x="3470" y="2523"/>
              <a:ext cx="1542" cy="1451"/>
              <a:chOff x="3470" y="2523"/>
              <a:chExt cx="1542" cy="1451"/>
            </a:xfrm>
          </p:grpSpPr>
          <p:grpSp>
            <p:nvGrpSpPr>
              <p:cNvPr id="9" name="Group 21"/>
              <p:cNvGrpSpPr>
                <a:grpSpLocks/>
              </p:cNvGrpSpPr>
              <p:nvPr/>
            </p:nvGrpSpPr>
            <p:grpSpPr bwMode="auto">
              <a:xfrm>
                <a:off x="3470" y="2523"/>
                <a:ext cx="1542" cy="1451"/>
                <a:chOff x="3379" y="2523"/>
                <a:chExt cx="1542" cy="1451"/>
              </a:xfrm>
            </p:grpSpPr>
            <p:grpSp>
              <p:nvGrpSpPr>
                <p:cNvPr id="10" name="Group 12"/>
                <p:cNvGrpSpPr>
                  <a:grpSpLocks/>
                </p:cNvGrpSpPr>
                <p:nvPr/>
              </p:nvGrpSpPr>
              <p:grpSpPr bwMode="auto">
                <a:xfrm>
                  <a:off x="3379" y="2523"/>
                  <a:ext cx="1542" cy="1451"/>
                  <a:chOff x="2336" y="1117"/>
                  <a:chExt cx="1542" cy="1451"/>
                </a:xfrm>
              </p:grpSpPr>
              <p:grpSp>
                <p:nvGrpSpPr>
                  <p:cNvPr id="11" name="Group 13"/>
                  <p:cNvGrpSpPr>
                    <a:grpSpLocks/>
                  </p:cNvGrpSpPr>
                  <p:nvPr/>
                </p:nvGrpSpPr>
                <p:grpSpPr bwMode="auto">
                  <a:xfrm>
                    <a:off x="2971" y="1752"/>
                    <a:ext cx="227" cy="227"/>
                    <a:chOff x="2971" y="1706"/>
                    <a:chExt cx="227" cy="227"/>
                  </a:xfrm>
                </p:grpSpPr>
                <p:sp>
                  <p:nvSpPr>
                    <p:cNvPr id="12327" name="Oval 1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971" y="1706"/>
                      <a:ext cx="227" cy="227"/>
                    </a:xfrm>
                    <a:prstGeom prst="ellips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buChar char="•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buChar char="•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buChar char="•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buChar char="•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buChar char="•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buChar char="•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buChar char="•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buChar char="•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buChar char="•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ea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endParaRPr lang="ru-RU" altLang="ru-RU" sz="2400"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12328" name="Oval 1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61" y="1797"/>
                      <a:ext cx="45" cy="45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buChar char="•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buChar char="•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buChar char="•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buChar char="•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buChar char="•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buChar char="•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buChar char="•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buChar char="•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buChar char="•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ea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endParaRPr lang="ru-RU" altLang="ru-RU" sz="2400">
                        <a:latin typeface="Times New Roman" pitchFamily="18" charset="0"/>
                      </a:endParaRPr>
                    </a:p>
                  </p:txBody>
                </p:sp>
              </p:grpSp>
              <p:grpSp>
                <p:nvGrpSpPr>
                  <p:cNvPr id="12" name="Group 16"/>
                  <p:cNvGrpSpPr>
                    <a:grpSpLocks/>
                  </p:cNvGrpSpPr>
                  <p:nvPr/>
                </p:nvGrpSpPr>
                <p:grpSpPr bwMode="auto">
                  <a:xfrm>
                    <a:off x="2336" y="1117"/>
                    <a:ext cx="1542" cy="1451"/>
                    <a:chOff x="1973" y="2160"/>
                    <a:chExt cx="907" cy="907"/>
                  </a:xfrm>
                </p:grpSpPr>
                <p:sp>
                  <p:nvSpPr>
                    <p:cNvPr id="12325" name="Oval 1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160"/>
                      <a:ext cx="907" cy="907"/>
                    </a:xfrm>
                    <a:prstGeom prst="ellips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buChar char="•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buChar char="•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buChar char="•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buChar char="•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buChar char="•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buChar char="•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buChar char="•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buChar char="•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buChar char="•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ea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endParaRPr lang="ru-RU" altLang="ru-RU" sz="2400"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12326" name="Oval 1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54" y="2341"/>
                      <a:ext cx="544" cy="544"/>
                    </a:xfrm>
                    <a:prstGeom prst="ellips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buChar char="•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buChar char="•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buChar char="•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buChar char="•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buChar char="•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buChar char="•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buChar char="•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buChar char="•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buChar char="•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ea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endParaRPr lang="ru-RU" altLang="ru-RU" sz="2400">
                        <a:latin typeface="Times New Roman" pitchFamily="18" charset="0"/>
                      </a:endParaRPr>
                    </a:p>
                  </p:txBody>
                </p:sp>
              </p:grpSp>
            </p:grpSp>
            <p:sp>
              <p:nvSpPr>
                <p:cNvPr id="12321" name="Line 19"/>
                <p:cNvSpPr>
                  <a:spLocks noChangeShapeType="1"/>
                </p:cNvSpPr>
                <p:nvPr/>
              </p:nvSpPr>
              <p:spPr bwMode="auto">
                <a:xfrm>
                  <a:off x="4059" y="3203"/>
                  <a:ext cx="136" cy="13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2322" name="Line 20"/>
                <p:cNvSpPr>
                  <a:spLocks noChangeShapeType="1"/>
                </p:cNvSpPr>
                <p:nvPr/>
              </p:nvSpPr>
              <p:spPr bwMode="auto">
                <a:xfrm flipH="1">
                  <a:off x="4059" y="3203"/>
                  <a:ext cx="136" cy="13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12316" name="Line 35"/>
              <p:cNvSpPr>
                <a:spLocks noChangeShapeType="1"/>
              </p:cNvSpPr>
              <p:nvPr/>
            </p:nvSpPr>
            <p:spPr bwMode="auto">
              <a:xfrm>
                <a:off x="5012" y="3203"/>
                <a:ext cx="0" cy="18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17" name="Line 36"/>
              <p:cNvSpPr>
                <a:spLocks noChangeShapeType="1"/>
              </p:cNvSpPr>
              <p:nvPr/>
            </p:nvSpPr>
            <p:spPr bwMode="auto">
              <a:xfrm flipV="1">
                <a:off x="3470" y="3158"/>
                <a:ext cx="0" cy="18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18" name="Line 37"/>
              <p:cNvSpPr>
                <a:spLocks noChangeShapeType="1"/>
              </p:cNvSpPr>
              <p:nvPr/>
            </p:nvSpPr>
            <p:spPr bwMode="auto">
              <a:xfrm flipV="1">
                <a:off x="3787" y="3203"/>
                <a:ext cx="0" cy="9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19" name="Line 40"/>
              <p:cNvSpPr>
                <a:spLocks noChangeShapeType="1"/>
              </p:cNvSpPr>
              <p:nvPr/>
            </p:nvSpPr>
            <p:spPr bwMode="auto">
              <a:xfrm flipH="1">
                <a:off x="4694" y="3249"/>
                <a:ext cx="0" cy="9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2311" name="Rectangle 44"/>
            <p:cNvSpPr>
              <a:spLocks noChangeArrowheads="1"/>
            </p:cNvSpPr>
            <p:nvPr/>
          </p:nvSpPr>
          <p:spPr bwMode="auto">
            <a:xfrm>
              <a:off x="4332" y="3204"/>
              <a:ext cx="240" cy="3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ru-RU" sz="2400" b="1">
                  <a:latin typeface="Times New Roman" pitchFamily="18" charset="0"/>
                </a:rPr>
                <a:t>I</a:t>
              </a:r>
              <a:endParaRPr lang="ru-RU" altLang="ru-RU" sz="2400" b="1">
                <a:latin typeface="Times New Roman" pitchFamily="18" charset="0"/>
              </a:endParaRPr>
            </a:p>
          </p:txBody>
        </p:sp>
        <p:grpSp>
          <p:nvGrpSpPr>
            <p:cNvPr id="13" name="Group 49"/>
            <p:cNvGrpSpPr>
              <a:grpSpLocks/>
            </p:cNvGrpSpPr>
            <p:nvPr/>
          </p:nvGrpSpPr>
          <p:grpSpPr bwMode="auto">
            <a:xfrm>
              <a:off x="3651" y="2750"/>
              <a:ext cx="308" cy="354"/>
              <a:chOff x="1960" y="1084"/>
              <a:chExt cx="308" cy="354"/>
            </a:xfrm>
          </p:grpSpPr>
          <p:sp>
            <p:nvSpPr>
              <p:cNvPr id="12313" name="Text Box 50"/>
              <p:cNvSpPr txBox="1">
                <a:spLocks noChangeArrowheads="1"/>
              </p:cNvSpPr>
              <p:nvPr/>
            </p:nvSpPr>
            <p:spPr bwMode="auto">
              <a:xfrm>
                <a:off x="1960" y="1084"/>
                <a:ext cx="308" cy="3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ru-RU" sz="2400" b="1">
                    <a:latin typeface="Times New Roman" pitchFamily="18" charset="0"/>
                  </a:rPr>
                  <a:t>B</a:t>
                </a:r>
                <a:endParaRPr lang="ru-RU" altLang="ru-RU" sz="2400" b="1">
                  <a:latin typeface="Times New Roman" pitchFamily="18" charset="0"/>
                </a:endParaRPr>
              </a:p>
            </p:txBody>
          </p:sp>
          <p:sp>
            <p:nvSpPr>
              <p:cNvPr id="12314" name="Line 51"/>
              <p:cNvSpPr>
                <a:spLocks noChangeShapeType="1"/>
              </p:cNvSpPr>
              <p:nvPr/>
            </p:nvSpPr>
            <p:spPr bwMode="auto">
              <a:xfrm>
                <a:off x="2018" y="1117"/>
                <a:ext cx="13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14" name="Group 56"/>
          <p:cNvGrpSpPr>
            <a:grpSpLocks/>
          </p:cNvGrpSpPr>
          <p:nvPr/>
        </p:nvGrpSpPr>
        <p:grpSpPr bwMode="auto">
          <a:xfrm>
            <a:off x="3132138" y="1700213"/>
            <a:ext cx="1943100" cy="1800225"/>
            <a:chOff x="3470" y="709"/>
            <a:chExt cx="1542" cy="1451"/>
          </a:xfrm>
        </p:grpSpPr>
        <p:grpSp>
          <p:nvGrpSpPr>
            <p:cNvPr id="15" name="Group 41"/>
            <p:cNvGrpSpPr>
              <a:grpSpLocks/>
            </p:cNvGrpSpPr>
            <p:nvPr/>
          </p:nvGrpSpPr>
          <p:grpSpPr bwMode="auto">
            <a:xfrm>
              <a:off x="3470" y="709"/>
              <a:ext cx="1542" cy="1451"/>
              <a:chOff x="3470" y="709"/>
              <a:chExt cx="1542" cy="1451"/>
            </a:xfrm>
          </p:grpSpPr>
          <p:grpSp>
            <p:nvGrpSpPr>
              <p:cNvPr id="16" name="Group 11"/>
              <p:cNvGrpSpPr>
                <a:grpSpLocks/>
              </p:cNvGrpSpPr>
              <p:nvPr/>
            </p:nvGrpSpPr>
            <p:grpSpPr bwMode="auto">
              <a:xfrm>
                <a:off x="3470" y="709"/>
                <a:ext cx="1542" cy="1451"/>
                <a:chOff x="2336" y="1117"/>
                <a:chExt cx="1542" cy="1451"/>
              </a:xfrm>
            </p:grpSpPr>
            <p:grpSp>
              <p:nvGrpSpPr>
                <p:cNvPr id="17" name="Group 7"/>
                <p:cNvGrpSpPr>
                  <a:grpSpLocks/>
                </p:cNvGrpSpPr>
                <p:nvPr/>
              </p:nvGrpSpPr>
              <p:grpSpPr bwMode="auto">
                <a:xfrm>
                  <a:off x="2971" y="1752"/>
                  <a:ext cx="227" cy="227"/>
                  <a:chOff x="2971" y="1706"/>
                  <a:chExt cx="227" cy="227"/>
                </a:xfrm>
              </p:grpSpPr>
              <p:sp>
                <p:nvSpPr>
                  <p:cNvPr id="12308" name="Oval 5"/>
                  <p:cNvSpPr>
                    <a:spLocks noChangeArrowheads="1"/>
                  </p:cNvSpPr>
                  <p:nvPr/>
                </p:nvSpPr>
                <p:spPr bwMode="auto">
                  <a:xfrm>
                    <a:off x="2971" y="1706"/>
                    <a:ext cx="227" cy="227"/>
                  </a:xfrm>
                  <a:prstGeom prst="ellips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lnSpc>
                        <a:spcPct val="90000"/>
                      </a:lnSpc>
                      <a:spcBef>
                        <a:spcPts val="1000"/>
                      </a:spcBef>
                      <a:buFont typeface="Arial" charset="0"/>
                      <a:buChar char="•"/>
                      <a:defRPr sz="2800">
                        <a:solidFill>
                          <a:schemeClr val="tx1"/>
                        </a:solidFill>
                        <a:latin typeface="Calibri" pitchFamily="34" charset="0"/>
                      </a:defRPr>
                    </a:lvl1pPr>
                    <a:lvl2pPr marL="742950" indent="-285750">
                      <a:lnSpc>
                        <a:spcPct val="90000"/>
                      </a:lnSpc>
                      <a:spcBef>
                        <a:spcPts val="500"/>
                      </a:spcBef>
                      <a:buFont typeface="Arial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itchFamily="34" charset="0"/>
                      </a:defRPr>
                    </a:lvl2pPr>
                    <a:lvl3pPr marL="11430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charset="0"/>
                      <a:buChar char="•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3pPr>
                    <a:lvl4pPr marL="16002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charset="0"/>
                      <a:buChar char="•"/>
                      <a:defRPr>
                        <a:solidFill>
                          <a:schemeClr val="tx1"/>
                        </a:solidFill>
                        <a:latin typeface="Calibri" pitchFamily="34" charset="0"/>
                      </a:defRPr>
                    </a:lvl4pPr>
                    <a:lvl5pPr marL="20574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charset="0"/>
                      <a:buChar char="•"/>
                      <a:defRPr>
                        <a:solidFill>
                          <a:schemeClr val="tx1"/>
                        </a:solidFill>
                        <a:latin typeface="Calibri" pitchFamily="34" charset="0"/>
                      </a:defRPr>
                    </a:lvl5pPr>
                    <a:lvl6pPr marL="25146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charset="0"/>
                      <a:buChar char="•"/>
                      <a:defRPr>
                        <a:solidFill>
                          <a:schemeClr val="tx1"/>
                        </a:solidFill>
                        <a:latin typeface="Calibri" pitchFamily="34" charset="0"/>
                      </a:defRPr>
                    </a:lvl6pPr>
                    <a:lvl7pPr marL="29718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charset="0"/>
                      <a:buChar char="•"/>
                      <a:defRPr>
                        <a:solidFill>
                          <a:schemeClr val="tx1"/>
                        </a:solidFill>
                        <a:latin typeface="Calibri" pitchFamily="34" charset="0"/>
                      </a:defRPr>
                    </a:lvl7pPr>
                    <a:lvl8pPr marL="34290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charset="0"/>
                      <a:buChar char="•"/>
                      <a:defRPr>
                        <a:solidFill>
                          <a:schemeClr val="tx1"/>
                        </a:solidFill>
                        <a:latin typeface="Calibri" pitchFamily="34" charset="0"/>
                      </a:defRPr>
                    </a:lvl8pPr>
                    <a:lvl9pPr marL="38862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charset="0"/>
                      <a:buChar char="•"/>
                      <a:defRPr>
                        <a:solidFill>
                          <a:schemeClr val="tx1"/>
                        </a:solidFill>
                        <a:latin typeface="Calibri" pitchFamily="34" charset="0"/>
                      </a:defRPr>
                    </a:lvl9pPr>
                  </a:lstStyle>
                  <a:p>
                    <a:pPr eaLnBrk="1" hangingPunct="1">
                      <a:lnSpc>
                        <a:spcPct val="100000"/>
                      </a:lnSpc>
                      <a:spcBef>
                        <a:spcPct val="0"/>
                      </a:spcBef>
                      <a:buFontTx/>
                      <a:buNone/>
                    </a:pPr>
                    <a:endParaRPr lang="ru-RU" altLang="ru-RU" sz="2400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12309" name="Oval 6"/>
                  <p:cNvSpPr>
                    <a:spLocks noChangeArrowheads="1"/>
                  </p:cNvSpPr>
                  <p:nvPr/>
                </p:nvSpPr>
                <p:spPr bwMode="auto">
                  <a:xfrm>
                    <a:off x="3061" y="1797"/>
                    <a:ext cx="45" cy="45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lnSpc>
                        <a:spcPct val="90000"/>
                      </a:lnSpc>
                      <a:spcBef>
                        <a:spcPts val="1000"/>
                      </a:spcBef>
                      <a:buFont typeface="Arial" charset="0"/>
                      <a:buChar char="•"/>
                      <a:defRPr sz="2800">
                        <a:solidFill>
                          <a:schemeClr val="tx1"/>
                        </a:solidFill>
                        <a:latin typeface="Calibri" pitchFamily="34" charset="0"/>
                      </a:defRPr>
                    </a:lvl1pPr>
                    <a:lvl2pPr marL="742950" indent="-285750">
                      <a:lnSpc>
                        <a:spcPct val="90000"/>
                      </a:lnSpc>
                      <a:spcBef>
                        <a:spcPts val="500"/>
                      </a:spcBef>
                      <a:buFont typeface="Arial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itchFamily="34" charset="0"/>
                      </a:defRPr>
                    </a:lvl2pPr>
                    <a:lvl3pPr marL="11430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charset="0"/>
                      <a:buChar char="•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3pPr>
                    <a:lvl4pPr marL="16002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charset="0"/>
                      <a:buChar char="•"/>
                      <a:defRPr>
                        <a:solidFill>
                          <a:schemeClr val="tx1"/>
                        </a:solidFill>
                        <a:latin typeface="Calibri" pitchFamily="34" charset="0"/>
                      </a:defRPr>
                    </a:lvl4pPr>
                    <a:lvl5pPr marL="20574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charset="0"/>
                      <a:buChar char="•"/>
                      <a:defRPr>
                        <a:solidFill>
                          <a:schemeClr val="tx1"/>
                        </a:solidFill>
                        <a:latin typeface="Calibri" pitchFamily="34" charset="0"/>
                      </a:defRPr>
                    </a:lvl5pPr>
                    <a:lvl6pPr marL="25146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charset="0"/>
                      <a:buChar char="•"/>
                      <a:defRPr>
                        <a:solidFill>
                          <a:schemeClr val="tx1"/>
                        </a:solidFill>
                        <a:latin typeface="Calibri" pitchFamily="34" charset="0"/>
                      </a:defRPr>
                    </a:lvl6pPr>
                    <a:lvl7pPr marL="29718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charset="0"/>
                      <a:buChar char="•"/>
                      <a:defRPr>
                        <a:solidFill>
                          <a:schemeClr val="tx1"/>
                        </a:solidFill>
                        <a:latin typeface="Calibri" pitchFamily="34" charset="0"/>
                      </a:defRPr>
                    </a:lvl7pPr>
                    <a:lvl8pPr marL="34290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charset="0"/>
                      <a:buChar char="•"/>
                      <a:defRPr>
                        <a:solidFill>
                          <a:schemeClr val="tx1"/>
                        </a:solidFill>
                        <a:latin typeface="Calibri" pitchFamily="34" charset="0"/>
                      </a:defRPr>
                    </a:lvl8pPr>
                    <a:lvl9pPr marL="38862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charset="0"/>
                      <a:buChar char="•"/>
                      <a:defRPr>
                        <a:solidFill>
                          <a:schemeClr val="tx1"/>
                        </a:solidFill>
                        <a:latin typeface="Calibri" pitchFamily="34" charset="0"/>
                      </a:defRPr>
                    </a:lvl9pPr>
                  </a:lstStyle>
                  <a:p>
                    <a:pPr eaLnBrk="1" hangingPunct="1">
                      <a:lnSpc>
                        <a:spcPct val="100000"/>
                      </a:lnSpc>
                      <a:spcBef>
                        <a:spcPct val="0"/>
                      </a:spcBef>
                      <a:buFontTx/>
                      <a:buNone/>
                    </a:pPr>
                    <a:endParaRPr lang="ru-RU" altLang="ru-RU" sz="2400">
                      <a:latin typeface="Times New Roman" pitchFamily="18" charset="0"/>
                    </a:endParaRPr>
                  </a:p>
                </p:txBody>
              </p:sp>
            </p:grpSp>
            <p:grpSp>
              <p:nvGrpSpPr>
                <p:cNvPr id="18" name="Group 10"/>
                <p:cNvGrpSpPr>
                  <a:grpSpLocks/>
                </p:cNvGrpSpPr>
                <p:nvPr/>
              </p:nvGrpSpPr>
              <p:grpSpPr bwMode="auto">
                <a:xfrm>
                  <a:off x="2336" y="1117"/>
                  <a:ext cx="1542" cy="1451"/>
                  <a:chOff x="1973" y="2160"/>
                  <a:chExt cx="907" cy="907"/>
                </a:xfrm>
              </p:grpSpPr>
              <p:sp>
                <p:nvSpPr>
                  <p:cNvPr id="12306" name="Oval 8"/>
                  <p:cNvSpPr>
                    <a:spLocks noChangeArrowheads="1"/>
                  </p:cNvSpPr>
                  <p:nvPr/>
                </p:nvSpPr>
                <p:spPr bwMode="auto">
                  <a:xfrm>
                    <a:off x="1973" y="2160"/>
                    <a:ext cx="907" cy="907"/>
                  </a:xfrm>
                  <a:prstGeom prst="ellips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lnSpc>
                        <a:spcPct val="90000"/>
                      </a:lnSpc>
                      <a:spcBef>
                        <a:spcPts val="1000"/>
                      </a:spcBef>
                      <a:buFont typeface="Arial" charset="0"/>
                      <a:buChar char="•"/>
                      <a:defRPr sz="2800">
                        <a:solidFill>
                          <a:schemeClr val="tx1"/>
                        </a:solidFill>
                        <a:latin typeface="Calibri" pitchFamily="34" charset="0"/>
                      </a:defRPr>
                    </a:lvl1pPr>
                    <a:lvl2pPr marL="742950" indent="-285750">
                      <a:lnSpc>
                        <a:spcPct val="90000"/>
                      </a:lnSpc>
                      <a:spcBef>
                        <a:spcPts val="500"/>
                      </a:spcBef>
                      <a:buFont typeface="Arial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itchFamily="34" charset="0"/>
                      </a:defRPr>
                    </a:lvl2pPr>
                    <a:lvl3pPr marL="11430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charset="0"/>
                      <a:buChar char="•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3pPr>
                    <a:lvl4pPr marL="16002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charset="0"/>
                      <a:buChar char="•"/>
                      <a:defRPr>
                        <a:solidFill>
                          <a:schemeClr val="tx1"/>
                        </a:solidFill>
                        <a:latin typeface="Calibri" pitchFamily="34" charset="0"/>
                      </a:defRPr>
                    </a:lvl4pPr>
                    <a:lvl5pPr marL="20574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charset="0"/>
                      <a:buChar char="•"/>
                      <a:defRPr>
                        <a:solidFill>
                          <a:schemeClr val="tx1"/>
                        </a:solidFill>
                        <a:latin typeface="Calibri" pitchFamily="34" charset="0"/>
                      </a:defRPr>
                    </a:lvl5pPr>
                    <a:lvl6pPr marL="25146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charset="0"/>
                      <a:buChar char="•"/>
                      <a:defRPr>
                        <a:solidFill>
                          <a:schemeClr val="tx1"/>
                        </a:solidFill>
                        <a:latin typeface="Calibri" pitchFamily="34" charset="0"/>
                      </a:defRPr>
                    </a:lvl6pPr>
                    <a:lvl7pPr marL="29718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charset="0"/>
                      <a:buChar char="•"/>
                      <a:defRPr>
                        <a:solidFill>
                          <a:schemeClr val="tx1"/>
                        </a:solidFill>
                        <a:latin typeface="Calibri" pitchFamily="34" charset="0"/>
                      </a:defRPr>
                    </a:lvl7pPr>
                    <a:lvl8pPr marL="34290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charset="0"/>
                      <a:buChar char="•"/>
                      <a:defRPr>
                        <a:solidFill>
                          <a:schemeClr val="tx1"/>
                        </a:solidFill>
                        <a:latin typeface="Calibri" pitchFamily="34" charset="0"/>
                      </a:defRPr>
                    </a:lvl8pPr>
                    <a:lvl9pPr marL="38862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charset="0"/>
                      <a:buChar char="•"/>
                      <a:defRPr>
                        <a:solidFill>
                          <a:schemeClr val="tx1"/>
                        </a:solidFill>
                        <a:latin typeface="Calibri" pitchFamily="34" charset="0"/>
                      </a:defRPr>
                    </a:lvl9pPr>
                  </a:lstStyle>
                  <a:p>
                    <a:pPr eaLnBrk="1" hangingPunct="1">
                      <a:lnSpc>
                        <a:spcPct val="100000"/>
                      </a:lnSpc>
                      <a:spcBef>
                        <a:spcPct val="0"/>
                      </a:spcBef>
                      <a:buFontTx/>
                      <a:buNone/>
                    </a:pPr>
                    <a:endParaRPr lang="ru-RU" altLang="ru-RU" sz="2400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12307" name="Oval 9"/>
                  <p:cNvSpPr>
                    <a:spLocks noChangeArrowheads="1"/>
                  </p:cNvSpPr>
                  <p:nvPr/>
                </p:nvSpPr>
                <p:spPr bwMode="auto">
                  <a:xfrm>
                    <a:off x="2154" y="2341"/>
                    <a:ext cx="544" cy="544"/>
                  </a:xfrm>
                  <a:prstGeom prst="ellips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lnSpc>
                        <a:spcPct val="90000"/>
                      </a:lnSpc>
                      <a:spcBef>
                        <a:spcPts val="1000"/>
                      </a:spcBef>
                      <a:buFont typeface="Arial" charset="0"/>
                      <a:buChar char="•"/>
                      <a:defRPr sz="2800">
                        <a:solidFill>
                          <a:schemeClr val="tx1"/>
                        </a:solidFill>
                        <a:latin typeface="Calibri" pitchFamily="34" charset="0"/>
                      </a:defRPr>
                    </a:lvl1pPr>
                    <a:lvl2pPr marL="742950" indent="-285750">
                      <a:lnSpc>
                        <a:spcPct val="90000"/>
                      </a:lnSpc>
                      <a:spcBef>
                        <a:spcPts val="500"/>
                      </a:spcBef>
                      <a:buFont typeface="Arial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itchFamily="34" charset="0"/>
                      </a:defRPr>
                    </a:lvl2pPr>
                    <a:lvl3pPr marL="11430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charset="0"/>
                      <a:buChar char="•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3pPr>
                    <a:lvl4pPr marL="16002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charset="0"/>
                      <a:buChar char="•"/>
                      <a:defRPr>
                        <a:solidFill>
                          <a:schemeClr val="tx1"/>
                        </a:solidFill>
                        <a:latin typeface="Calibri" pitchFamily="34" charset="0"/>
                      </a:defRPr>
                    </a:lvl4pPr>
                    <a:lvl5pPr marL="20574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charset="0"/>
                      <a:buChar char="•"/>
                      <a:defRPr>
                        <a:solidFill>
                          <a:schemeClr val="tx1"/>
                        </a:solidFill>
                        <a:latin typeface="Calibri" pitchFamily="34" charset="0"/>
                      </a:defRPr>
                    </a:lvl5pPr>
                    <a:lvl6pPr marL="25146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charset="0"/>
                      <a:buChar char="•"/>
                      <a:defRPr>
                        <a:solidFill>
                          <a:schemeClr val="tx1"/>
                        </a:solidFill>
                        <a:latin typeface="Calibri" pitchFamily="34" charset="0"/>
                      </a:defRPr>
                    </a:lvl6pPr>
                    <a:lvl7pPr marL="29718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charset="0"/>
                      <a:buChar char="•"/>
                      <a:defRPr>
                        <a:solidFill>
                          <a:schemeClr val="tx1"/>
                        </a:solidFill>
                        <a:latin typeface="Calibri" pitchFamily="34" charset="0"/>
                      </a:defRPr>
                    </a:lvl7pPr>
                    <a:lvl8pPr marL="34290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charset="0"/>
                      <a:buChar char="•"/>
                      <a:defRPr>
                        <a:solidFill>
                          <a:schemeClr val="tx1"/>
                        </a:solidFill>
                        <a:latin typeface="Calibri" pitchFamily="34" charset="0"/>
                      </a:defRPr>
                    </a:lvl8pPr>
                    <a:lvl9pPr marL="38862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charset="0"/>
                      <a:buChar char="•"/>
                      <a:defRPr>
                        <a:solidFill>
                          <a:schemeClr val="tx1"/>
                        </a:solidFill>
                        <a:latin typeface="Calibri" pitchFamily="34" charset="0"/>
                      </a:defRPr>
                    </a:lvl9pPr>
                  </a:lstStyle>
                  <a:p>
                    <a:pPr eaLnBrk="1" hangingPunct="1">
                      <a:lnSpc>
                        <a:spcPct val="100000"/>
                      </a:lnSpc>
                      <a:spcBef>
                        <a:spcPct val="0"/>
                      </a:spcBef>
                      <a:buFontTx/>
                      <a:buNone/>
                    </a:pPr>
                    <a:endParaRPr lang="ru-RU" altLang="ru-RU" sz="2400">
                      <a:latin typeface="Times New Roman" pitchFamily="18" charset="0"/>
                    </a:endParaRPr>
                  </a:p>
                </p:txBody>
              </p:sp>
            </p:grpSp>
          </p:grpSp>
          <p:sp>
            <p:nvSpPr>
              <p:cNvPr id="12300" name="Line 33"/>
              <p:cNvSpPr>
                <a:spLocks noChangeShapeType="1"/>
              </p:cNvSpPr>
              <p:nvPr/>
            </p:nvSpPr>
            <p:spPr bwMode="auto">
              <a:xfrm flipV="1">
                <a:off x="5012" y="1344"/>
                <a:ext cx="0" cy="18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01" name="Line 34"/>
              <p:cNvSpPr>
                <a:spLocks noChangeShapeType="1"/>
              </p:cNvSpPr>
              <p:nvPr/>
            </p:nvSpPr>
            <p:spPr bwMode="auto">
              <a:xfrm>
                <a:off x="3470" y="1344"/>
                <a:ext cx="0" cy="18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02" name="Line 38"/>
              <p:cNvSpPr>
                <a:spLocks noChangeShapeType="1"/>
              </p:cNvSpPr>
              <p:nvPr/>
            </p:nvSpPr>
            <p:spPr bwMode="auto">
              <a:xfrm flipV="1">
                <a:off x="4694" y="1389"/>
                <a:ext cx="0" cy="9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03" name="Line 39"/>
              <p:cNvSpPr>
                <a:spLocks noChangeShapeType="1"/>
              </p:cNvSpPr>
              <p:nvPr/>
            </p:nvSpPr>
            <p:spPr bwMode="auto">
              <a:xfrm flipH="1">
                <a:off x="3787" y="1389"/>
                <a:ext cx="0" cy="9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2295" name="Rectangle 45"/>
            <p:cNvSpPr>
              <a:spLocks noChangeArrowheads="1"/>
            </p:cNvSpPr>
            <p:nvPr/>
          </p:nvSpPr>
          <p:spPr bwMode="auto">
            <a:xfrm>
              <a:off x="4332" y="1388"/>
              <a:ext cx="240" cy="3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ru-RU" sz="2400" b="1">
                  <a:latin typeface="Times New Roman" pitchFamily="18" charset="0"/>
                </a:rPr>
                <a:t>I</a:t>
              </a:r>
              <a:endParaRPr lang="ru-RU" altLang="ru-RU" sz="2400" b="1">
                <a:latin typeface="Times New Roman" pitchFamily="18" charset="0"/>
              </a:endParaRPr>
            </a:p>
          </p:txBody>
        </p:sp>
        <p:grpSp>
          <p:nvGrpSpPr>
            <p:cNvPr id="19" name="Group 52"/>
            <p:cNvGrpSpPr>
              <a:grpSpLocks/>
            </p:cNvGrpSpPr>
            <p:nvPr/>
          </p:nvGrpSpPr>
          <p:grpSpPr bwMode="auto">
            <a:xfrm>
              <a:off x="3560" y="1026"/>
              <a:ext cx="307" cy="369"/>
              <a:chOff x="1960" y="1084"/>
              <a:chExt cx="307" cy="369"/>
            </a:xfrm>
          </p:grpSpPr>
          <p:sp>
            <p:nvSpPr>
              <p:cNvPr id="12297" name="Text Box 53"/>
              <p:cNvSpPr txBox="1">
                <a:spLocks noChangeArrowheads="1"/>
              </p:cNvSpPr>
              <p:nvPr/>
            </p:nvSpPr>
            <p:spPr bwMode="auto">
              <a:xfrm>
                <a:off x="1960" y="1084"/>
                <a:ext cx="307" cy="3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ru-RU" sz="2400" b="1">
                    <a:latin typeface="Times New Roman" pitchFamily="18" charset="0"/>
                  </a:rPr>
                  <a:t>B</a:t>
                </a:r>
                <a:endParaRPr lang="ru-RU" altLang="ru-RU" sz="2400" b="1">
                  <a:latin typeface="Times New Roman" pitchFamily="18" charset="0"/>
                </a:endParaRPr>
              </a:p>
            </p:txBody>
          </p:sp>
          <p:sp>
            <p:nvSpPr>
              <p:cNvPr id="12298" name="Line 54"/>
              <p:cNvSpPr>
                <a:spLocks noChangeShapeType="1"/>
              </p:cNvSpPr>
              <p:nvPr/>
            </p:nvSpPr>
            <p:spPr bwMode="auto">
              <a:xfrm>
                <a:off x="2018" y="1117"/>
                <a:ext cx="13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7152052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572000" y="0"/>
            <a:ext cx="457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933335" y="356659"/>
            <a:ext cx="388778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Силу, действующую на проводник с током в магнитном поле, называют </a:t>
            </a: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силой Ампера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918980" y="1857130"/>
                <a:ext cx="191552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𝐴</m:t>
                          </m:r>
                        </m:sub>
                      </m:sSub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</a:rPr>
                        <m:t>𝐼𝐵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</a:rPr>
                        <m:t>𝑙</m:t>
                      </m:r>
                      <m:func>
                        <m:func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sin</m:t>
                          </m:r>
                        </m:fName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</m:func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8980" y="1857130"/>
                <a:ext cx="1915524" cy="400110"/>
              </a:xfrm>
              <a:prstGeom prst="rect">
                <a:avLst/>
              </a:prstGeom>
              <a:blipFill rotWithShape="0">
                <a:blip r:embed="rId2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Скругленный прямоугольник 3"/>
          <p:cNvSpPr/>
          <p:nvPr/>
        </p:nvSpPr>
        <p:spPr>
          <a:xfrm>
            <a:off x="5998861" y="1684073"/>
            <a:ext cx="1756378" cy="53348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33335" y="1565309"/>
            <a:ext cx="23238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1F497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Закон Ампера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933335" y="2922224"/>
            <a:ext cx="33152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1F497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Правило левой руки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933334" y="3423576"/>
            <a:ext cx="388681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prstClr val="black"/>
                </a:solidFill>
                <a:latin typeface="Times New Roman"/>
                <a:ea typeface="Calibri"/>
              </a:rPr>
              <a:t>руку располагают так, чтобы нормальная составляющая магнитной индукции входила в ладонь, четыре вытянутых пальца были направлены по току; тогда отогнутый на 90</a:t>
            </a:r>
            <a:r>
              <a:rPr lang="ru-RU" baseline="30000" dirty="0">
                <a:solidFill>
                  <a:prstClr val="black"/>
                </a:solidFill>
                <a:latin typeface="Times New Roman"/>
                <a:ea typeface="Calibri"/>
              </a:rPr>
              <a:t>0</a:t>
            </a:r>
            <a:r>
              <a:rPr lang="ru-RU" dirty="0">
                <a:solidFill>
                  <a:prstClr val="black"/>
                </a:solidFill>
                <a:latin typeface="Times New Roman"/>
                <a:ea typeface="Calibri"/>
              </a:rPr>
              <a:t> большой палец укажет направление действующей на проводник силы Ампера.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971" y="3229999"/>
            <a:ext cx="3122077" cy="338587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936261" y="3418349"/>
            <a:ext cx="3706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</a:t>
            </a:r>
            <a:endParaRPr lang="ru-RU" sz="20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014182" y="6210968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</a:t>
            </a:r>
            <a:endParaRPr lang="ru-RU" sz="20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676165" y="5310156"/>
            <a:ext cx="25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</a:t>
            </a:r>
            <a:endParaRPr lang="ru-RU" sz="20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 rot="21254010">
                <a:off x="3125734" y="3709663"/>
                <a:ext cx="502061" cy="4374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20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0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𝑭</m:t>
                          </m:r>
                        </m:e>
                      </m:acc>
                      <m:r>
                        <a:rPr lang="ru-RU" sz="2000" b="1" i="1" baseline="-25000">
                          <a:solidFill>
                            <a:prstClr val="black"/>
                          </a:solidFill>
                          <a:latin typeface="Cambria Math"/>
                        </a:rPr>
                        <m:t>А</m:t>
                      </m:r>
                    </m:oMath>
                  </m:oMathPara>
                </a14:m>
                <a:endParaRPr lang="ru-RU" sz="2000" b="1" i="1" baseline="-250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1254010">
                <a:off x="3125733" y="2727561"/>
                <a:ext cx="502061" cy="437492"/>
              </a:xfrm>
              <a:prstGeom prst="rect">
                <a:avLst/>
              </a:prstGeom>
              <a:blipFill rotWithShape="1">
                <a:blip r:embed="rId4" cstate="print"/>
                <a:stretch>
                  <a:fillRect r="-7778" b="-1358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Прямая соединительная линия 17"/>
          <p:cNvCxnSpPr/>
          <p:nvPr/>
        </p:nvCxnSpPr>
        <p:spPr>
          <a:xfrm flipH="1">
            <a:off x="2263702" y="3501675"/>
            <a:ext cx="12594" cy="120289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2250453" y="5168173"/>
            <a:ext cx="0" cy="104279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2933852" y="5064919"/>
            <a:ext cx="1157502" cy="24523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V="1">
            <a:off x="2574067" y="3526987"/>
            <a:ext cx="789850" cy="60144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46" t="3028" r="11228" b="13426"/>
          <a:stretch/>
        </p:blipFill>
        <p:spPr>
          <a:xfrm>
            <a:off x="323851" y="452965"/>
            <a:ext cx="3887787" cy="297603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3731727" y="1296688"/>
                <a:ext cx="396069" cy="4029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𝐵</m:t>
                          </m:r>
                        </m:e>
                      </m:acc>
                    </m:oMath>
                  </m:oMathPara>
                </a14:m>
                <a:endParaRPr lang="ru-RU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1726" y="972515"/>
                <a:ext cx="396069" cy="402931"/>
              </a:xfrm>
              <a:prstGeom prst="rect">
                <a:avLst/>
              </a:prstGeom>
              <a:blipFill rotWithShape="1">
                <a:blip r:embed="rId6" cstate="print"/>
                <a:stretch>
                  <a:fillRect r="-21538" b="-2424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Минус 29"/>
          <p:cNvSpPr/>
          <p:nvPr/>
        </p:nvSpPr>
        <p:spPr>
          <a:xfrm rot="5400000">
            <a:off x="1690111" y="697558"/>
            <a:ext cx="114492" cy="45719"/>
          </a:xfrm>
          <a:prstGeom prst="mathMinus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1" name="Минус 30"/>
          <p:cNvSpPr/>
          <p:nvPr/>
        </p:nvSpPr>
        <p:spPr>
          <a:xfrm rot="894421">
            <a:off x="1307608" y="1811799"/>
            <a:ext cx="1885693" cy="502799"/>
          </a:xfrm>
          <a:prstGeom prst="mathMinus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75619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9.8735E-8 L -3.33333E-6 0.08948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474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9.8735E-8 L -3.33333E-6 0.08948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4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3" grpId="1" animBg="1"/>
      <p:bldP spid="4" grpId="0" animBg="1"/>
      <p:bldP spid="4" grpId="1" animBg="1"/>
      <p:bldP spid="5" grpId="0"/>
      <p:bldP spid="8" grpId="0"/>
      <p:bldP spid="9" grpId="0"/>
      <p:bldP spid="14" grpId="0"/>
      <p:bldP spid="15" grpId="0"/>
      <p:bldP spid="16" grpId="0"/>
      <p:bldP spid="17" grpId="0" animBg="1"/>
      <p:bldP spid="28" grpId="0" animBg="1"/>
      <p:bldP spid="30" grpId="0" animBg="1"/>
      <p:bldP spid="30" grpId="1" animBg="1"/>
      <p:bldP spid="31" grpId="0" animBg="1"/>
      <p:bldP spid="31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4"/>
          <p:cNvSpPr txBox="1">
            <a:spLocks noChangeArrowheads="1"/>
          </p:cNvSpPr>
          <p:nvPr/>
        </p:nvSpPr>
        <p:spPr bwMode="auto">
          <a:xfrm>
            <a:off x="2124075" y="188913"/>
            <a:ext cx="462438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4400" b="1">
                <a:solidFill>
                  <a:srgbClr val="920049"/>
                </a:solidFill>
                <a:latin typeface="Times New Roman" pitchFamily="18" charset="0"/>
              </a:rPr>
              <a:t>Магнитное поле</a:t>
            </a:r>
          </a:p>
        </p:txBody>
      </p:sp>
      <p:sp>
        <p:nvSpPr>
          <p:cNvPr id="13315" name="Text Box 5"/>
          <p:cNvSpPr txBox="1">
            <a:spLocks noChangeArrowheads="1"/>
          </p:cNvSpPr>
          <p:nvPr/>
        </p:nvSpPr>
        <p:spPr bwMode="auto">
          <a:xfrm>
            <a:off x="539750" y="1125538"/>
            <a:ext cx="26416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3200" b="1" i="1">
                <a:latin typeface="Times New Roman" pitchFamily="18" charset="0"/>
              </a:rPr>
              <a:t>однородное</a:t>
            </a:r>
          </a:p>
        </p:txBody>
      </p:sp>
      <p:sp>
        <p:nvSpPr>
          <p:cNvPr id="13316" name="Text Box 6"/>
          <p:cNvSpPr txBox="1">
            <a:spLocks noChangeArrowheads="1"/>
          </p:cNvSpPr>
          <p:nvPr/>
        </p:nvSpPr>
        <p:spPr bwMode="auto">
          <a:xfrm>
            <a:off x="5508625" y="1125538"/>
            <a:ext cx="311308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3200" b="1" i="1">
                <a:latin typeface="Times New Roman" pitchFamily="18" charset="0"/>
              </a:rPr>
              <a:t>неоднородное</a:t>
            </a: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755650" y="1989138"/>
            <a:ext cx="2232025" cy="719137"/>
            <a:chOff x="476" y="1253"/>
            <a:chExt cx="1406" cy="453"/>
          </a:xfrm>
        </p:grpSpPr>
        <p:sp>
          <p:nvSpPr>
            <p:cNvPr id="13332" name="Line 7"/>
            <p:cNvSpPr>
              <a:spLocks noChangeShapeType="1"/>
            </p:cNvSpPr>
            <p:nvPr/>
          </p:nvSpPr>
          <p:spPr bwMode="auto">
            <a:xfrm>
              <a:off x="476" y="1253"/>
              <a:ext cx="140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333" name="Line 8"/>
            <p:cNvSpPr>
              <a:spLocks noChangeShapeType="1"/>
            </p:cNvSpPr>
            <p:nvPr/>
          </p:nvSpPr>
          <p:spPr bwMode="auto">
            <a:xfrm>
              <a:off x="476" y="1480"/>
              <a:ext cx="140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334" name="Line 9"/>
            <p:cNvSpPr>
              <a:spLocks noChangeShapeType="1"/>
            </p:cNvSpPr>
            <p:nvPr/>
          </p:nvSpPr>
          <p:spPr bwMode="auto">
            <a:xfrm>
              <a:off x="476" y="1706"/>
              <a:ext cx="140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5580063" y="1989138"/>
            <a:ext cx="2662237" cy="1417637"/>
            <a:chOff x="2064" y="2614"/>
            <a:chExt cx="1677" cy="893"/>
          </a:xfrm>
        </p:grpSpPr>
        <p:sp>
          <p:nvSpPr>
            <p:cNvPr id="13329" name="Arc 10"/>
            <p:cNvSpPr>
              <a:spLocks/>
            </p:cNvSpPr>
            <p:nvPr/>
          </p:nvSpPr>
          <p:spPr bwMode="auto">
            <a:xfrm rot="1978434">
              <a:off x="2064" y="2931"/>
              <a:ext cx="576" cy="57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30" name="Arc 11"/>
            <p:cNvSpPr>
              <a:spLocks/>
            </p:cNvSpPr>
            <p:nvPr/>
          </p:nvSpPr>
          <p:spPr bwMode="auto">
            <a:xfrm rot="1102956">
              <a:off x="2200" y="2886"/>
              <a:ext cx="1043" cy="576"/>
            </a:xfrm>
            <a:custGeom>
              <a:avLst/>
              <a:gdLst>
                <a:gd name="T0" fmla="*/ 0 w 21600"/>
                <a:gd name="T1" fmla="*/ 0 h 21600"/>
                <a:gd name="T2" fmla="*/ 2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31" name="Arc 12"/>
            <p:cNvSpPr>
              <a:spLocks/>
            </p:cNvSpPr>
            <p:nvPr/>
          </p:nvSpPr>
          <p:spPr bwMode="auto">
            <a:xfrm>
              <a:off x="2290" y="2614"/>
              <a:ext cx="1451" cy="576"/>
            </a:xfrm>
            <a:custGeom>
              <a:avLst/>
              <a:gdLst>
                <a:gd name="T0" fmla="*/ 0 w 21600"/>
                <a:gd name="T1" fmla="*/ 0 h 21600"/>
                <a:gd name="T2" fmla="*/ 7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3319" name="Oval 15"/>
          <p:cNvSpPr>
            <a:spLocks noChangeArrowheads="1"/>
          </p:cNvSpPr>
          <p:nvPr/>
        </p:nvSpPr>
        <p:spPr bwMode="auto">
          <a:xfrm>
            <a:off x="1116013" y="2492375"/>
            <a:ext cx="142875" cy="1428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2400">
              <a:latin typeface="Times New Roman" pitchFamily="18" charset="0"/>
            </a:endParaRPr>
          </a:p>
        </p:txBody>
      </p:sp>
      <p:sp>
        <p:nvSpPr>
          <p:cNvPr id="13320" name="Oval 16"/>
          <p:cNvSpPr>
            <a:spLocks noChangeArrowheads="1"/>
          </p:cNvSpPr>
          <p:nvPr/>
        </p:nvSpPr>
        <p:spPr bwMode="auto">
          <a:xfrm>
            <a:off x="2339975" y="2133600"/>
            <a:ext cx="142875" cy="1428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2400">
              <a:latin typeface="Times New Roman" pitchFamily="18" charset="0"/>
            </a:endParaRPr>
          </a:p>
        </p:txBody>
      </p:sp>
      <p:sp>
        <p:nvSpPr>
          <p:cNvPr id="13321" name="Oval 17"/>
          <p:cNvSpPr>
            <a:spLocks noChangeArrowheads="1"/>
          </p:cNvSpPr>
          <p:nvPr/>
        </p:nvSpPr>
        <p:spPr bwMode="auto">
          <a:xfrm>
            <a:off x="6300788" y="2060575"/>
            <a:ext cx="142875" cy="1428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2400">
              <a:latin typeface="Times New Roman" pitchFamily="18" charset="0"/>
            </a:endParaRPr>
          </a:p>
        </p:txBody>
      </p:sp>
      <p:sp>
        <p:nvSpPr>
          <p:cNvPr id="13322" name="Oval 18"/>
          <p:cNvSpPr>
            <a:spLocks noChangeArrowheads="1"/>
          </p:cNvSpPr>
          <p:nvPr/>
        </p:nvSpPr>
        <p:spPr bwMode="auto">
          <a:xfrm>
            <a:off x="6948488" y="3068638"/>
            <a:ext cx="142875" cy="1428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2400">
              <a:latin typeface="Times New Roman" pitchFamily="18" charset="0"/>
            </a:endParaRPr>
          </a:p>
        </p:txBody>
      </p:sp>
      <p:sp>
        <p:nvSpPr>
          <p:cNvPr id="13323" name="Text Box 19"/>
          <p:cNvSpPr txBox="1">
            <a:spLocks noChangeArrowheads="1"/>
          </p:cNvSpPr>
          <p:nvPr/>
        </p:nvSpPr>
        <p:spPr bwMode="auto">
          <a:xfrm>
            <a:off x="1258888" y="2276475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400" b="1">
                <a:latin typeface="Times New Roman" pitchFamily="18" charset="0"/>
              </a:rPr>
              <a:t>1</a:t>
            </a:r>
          </a:p>
        </p:txBody>
      </p:sp>
      <p:sp>
        <p:nvSpPr>
          <p:cNvPr id="13324" name="Text Box 20"/>
          <p:cNvSpPr txBox="1">
            <a:spLocks noChangeArrowheads="1"/>
          </p:cNvSpPr>
          <p:nvPr/>
        </p:nvSpPr>
        <p:spPr bwMode="auto">
          <a:xfrm>
            <a:off x="2484438" y="1916113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400" b="1">
                <a:latin typeface="Times New Roman" pitchFamily="18" charset="0"/>
              </a:rPr>
              <a:t>2</a:t>
            </a:r>
          </a:p>
        </p:txBody>
      </p:sp>
      <p:sp>
        <p:nvSpPr>
          <p:cNvPr id="13325" name="Rectangle 21"/>
          <p:cNvSpPr>
            <a:spLocks noChangeArrowheads="1"/>
          </p:cNvSpPr>
          <p:nvPr/>
        </p:nvSpPr>
        <p:spPr bwMode="auto">
          <a:xfrm>
            <a:off x="6659563" y="3068638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400" b="1">
                <a:latin typeface="Times New Roman" pitchFamily="18" charset="0"/>
              </a:rPr>
              <a:t>2</a:t>
            </a:r>
          </a:p>
        </p:txBody>
      </p:sp>
      <p:sp>
        <p:nvSpPr>
          <p:cNvPr id="13326" name="Rectangle 22"/>
          <p:cNvSpPr>
            <a:spLocks noChangeArrowheads="1"/>
          </p:cNvSpPr>
          <p:nvPr/>
        </p:nvSpPr>
        <p:spPr bwMode="auto">
          <a:xfrm>
            <a:off x="6443663" y="2060575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400" b="1">
                <a:latin typeface="Times New Roman" pitchFamily="18" charset="0"/>
              </a:rPr>
              <a:t>1</a:t>
            </a:r>
          </a:p>
        </p:txBody>
      </p:sp>
      <p:sp>
        <p:nvSpPr>
          <p:cNvPr id="13327" name="Text Box 23"/>
          <p:cNvSpPr txBox="1">
            <a:spLocks noChangeArrowheads="1"/>
          </p:cNvSpPr>
          <p:nvPr/>
        </p:nvSpPr>
        <p:spPr bwMode="auto">
          <a:xfrm>
            <a:off x="1331913" y="2997200"/>
            <a:ext cx="11144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b="1">
                <a:latin typeface="Times New Roman" pitchFamily="18" charset="0"/>
              </a:rPr>
              <a:t>B</a:t>
            </a:r>
            <a:r>
              <a:rPr lang="en-US" altLang="ru-RU" sz="2000" b="1">
                <a:latin typeface="Times New Roman" pitchFamily="18" charset="0"/>
              </a:rPr>
              <a:t>1</a:t>
            </a:r>
            <a:r>
              <a:rPr lang="en-US" altLang="ru-RU" b="1">
                <a:latin typeface="Times New Roman" pitchFamily="18" charset="0"/>
              </a:rPr>
              <a:t>=B</a:t>
            </a:r>
            <a:r>
              <a:rPr lang="en-US" altLang="ru-RU" sz="2000" b="1">
                <a:latin typeface="Times New Roman" pitchFamily="18" charset="0"/>
              </a:rPr>
              <a:t>2</a:t>
            </a:r>
            <a:endParaRPr lang="ru-RU" altLang="ru-RU" sz="2000" b="1">
              <a:latin typeface="Times New Roman" pitchFamily="18" charset="0"/>
            </a:endParaRPr>
          </a:p>
        </p:txBody>
      </p:sp>
      <p:sp>
        <p:nvSpPr>
          <p:cNvPr id="13328" name="Text Box 24"/>
          <p:cNvSpPr txBox="1">
            <a:spLocks noChangeArrowheads="1"/>
          </p:cNvSpPr>
          <p:nvPr/>
        </p:nvSpPr>
        <p:spPr bwMode="auto">
          <a:xfrm>
            <a:off x="7019925" y="3716338"/>
            <a:ext cx="11144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b="1">
                <a:latin typeface="Times New Roman" pitchFamily="18" charset="0"/>
              </a:rPr>
              <a:t>B</a:t>
            </a:r>
            <a:r>
              <a:rPr lang="en-US" altLang="ru-RU" sz="2000" b="1">
                <a:latin typeface="Times New Roman" pitchFamily="18" charset="0"/>
              </a:rPr>
              <a:t>1</a:t>
            </a:r>
            <a:r>
              <a:rPr lang="en-US" altLang="ru-RU" b="1">
                <a:latin typeface="Times New Roman" pitchFamily="18" charset="0"/>
              </a:rPr>
              <a:t>&gt;B</a:t>
            </a:r>
            <a:r>
              <a:rPr lang="en-US" altLang="ru-RU" sz="2000" b="1">
                <a:latin typeface="Times New Roman" pitchFamily="18" charset="0"/>
              </a:rPr>
              <a:t>2</a:t>
            </a:r>
            <a:endParaRPr lang="ru-RU" altLang="ru-RU" sz="2000" b="1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363759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572000" y="0"/>
            <a:ext cx="457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933157" y="367789"/>
            <a:ext cx="38877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1F497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Модуль вектора магнитной индукции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302756" y="1892606"/>
                <a:ext cx="108985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/>
                        </a:rPr>
                        <m:t>𝐹</m:t>
                      </m:r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~</m:t>
                      </m:r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𝐼</m:t>
                      </m:r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𝑙</m:t>
                      </m:r>
                    </m:oMath>
                  </m:oMathPara>
                </a14:m>
                <a:endParaRPr lang="ru-RU" sz="2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2755" y="1419454"/>
                <a:ext cx="1089849" cy="461665"/>
              </a:xfrm>
              <a:prstGeom prst="rect">
                <a:avLst/>
              </a:prstGeom>
              <a:blipFill rotWithShape="1">
                <a:blip r:embed="rId2" cstate="print"/>
                <a:stretch>
                  <a:fillRect t="-10526" r="-10615" b="-289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6228184" y="1615703"/>
                <a:ext cx="2242602" cy="7837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⇒ </m:t>
                      </m:r>
                      <m:f>
                        <m:f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𝐹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𝐼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∆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𝑙</m:t>
                          </m:r>
                        </m:den>
                      </m:f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𝑐𝑜𝑛𝑠𝑡</m:t>
                      </m:r>
                    </m:oMath>
                  </m:oMathPara>
                </a14:m>
                <a:endParaRPr lang="ru-RU" sz="2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8184" y="1211777"/>
                <a:ext cx="2242602" cy="783741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r="-4891" b="-78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6" descr="http://img1.liveinternet.ru/images/attach/c/1/55/766/55766447_FranGois_Ara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1" y="2505920"/>
            <a:ext cx="2591965" cy="3756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4" descr="http://www.asklubo.com/uploads/attachments/published/19/10185/de/was-ist-eine-amperestunde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5800" l="0" r="99129">
                        <a14:foregroundMark x1="21569" y1="44400" x2="14379" y2="69800"/>
                        <a14:foregroundMark x1="74946" y1="43400" x2="77342" y2="73800"/>
                        <a14:foregroundMark x1="86275" y1="60600" x2="86710" y2="76400"/>
                        <a14:foregroundMark x1="84096" y1="43800" x2="88453" y2="43400"/>
                        <a14:foregroundMark x1="19826" y1="31400" x2="21351" y2="57200"/>
                        <a14:foregroundMark x1="77342" y1="29200" x2="85621" y2="45200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446"/>
          <a:stretch/>
        </p:blipFill>
        <p:spPr bwMode="auto">
          <a:xfrm>
            <a:off x="45050" y="-68640"/>
            <a:ext cx="2546241" cy="3533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459939" y="6165535"/>
            <a:ext cx="282370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1600" dirty="0">
                <a:solidFill>
                  <a:prstClr val="black"/>
                </a:solidFill>
                <a:latin typeface="Times New Roman"/>
                <a:cs typeface="Calibri" pitchFamily="34" charset="0"/>
              </a:rPr>
              <a:t>Доминик Франсуа Жан Араг</a:t>
            </a:r>
            <a:r>
              <a:rPr lang="ru-RU" sz="1600" dirty="0">
                <a:solidFill>
                  <a:prstClr val="black"/>
                </a:solidFill>
                <a:cs typeface="Calibri" pitchFamily="34" charset="0"/>
              </a:rPr>
              <a:t>о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41781" y="3429000"/>
            <a:ext cx="195277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sz="1600" dirty="0">
                <a:solidFill>
                  <a:prstClr val="black"/>
                </a:solidFill>
                <a:latin typeface="Times New Roman"/>
                <a:cs typeface="Calibri" pitchFamily="34" charset="0"/>
              </a:rPr>
              <a:t>Андр</a:t>
            </a:r>
            <a:r>
              <a:rPr lang="ru-RU" sz="1600" dirty="0">
                <a:solidFill>
                  <a:prstClr val="black"/>
                </a:solidFill>
                <a:cs typeface="Calibri" pitchFamily="34" charset="0"/>
              </a:rPr>
              <a:t>е</a:t>
            </a:r>
            <a:r>
              <a:rPr lang="vi-VN" sz="1600" dirty="0">
                <a:solidFill>
                  <a:prstClr val="black"/>
                </a:solidFill>
                <a:latin typeface="Times New Roman"/>
                <a:cs typeface="Calibri" pitchFamily="34" charset="0"/>
              </a:rPr>
              <a:t>-Мар</a:t>
            </a:r>
            <a:r>
              <a:rPr lang="ru-RU" sz="1600" dirty="0">
                <a:solidFill>
                  <a:prstClr val="black"/>
                </a:solidFill>
                <a:cs typeface="Calibri" pitchFamily="34" charset="0"/>
              </a:rPr>
              <a:t>и</a:t>
            </a:r>
            <a:r>
              <a:rPr lang="vi-VN" sz="1600" dirty="0">
                <a:solidFill>
                  <a:prstClr val="black"/>
                </a:solidFill>
                <a:latin typeface="Times New Roman"/>
                <a:cs typeface="Calibri" pitchFamily="34" charset="0"/>
              </a:rPr>
              <a:t> Амп</a:t>
            </a:r>
            <a:r>
              <a:rPr lang="ru-RU" sz="1600" dirty="0">
                <a:solidFill>
                  <a:prstClr val="black"/>
                </a:solidFill>
                <a:cs typeface="Calibri" pitchFamily="34" charset="0"/>
              </a:rPr>
              <a:t>е</a:t>
            </a:r>
            <a:r>
              <a:rPr lang="vi-VN" sz="1600" dirty="0">
                <a:solidFill>
                  <a:prstClr val="black"/>
                </a:solidFill>
                <a:latin typeface="Times New Roman"/>
                <a:cs typeface="Calibri" pitchFamily="34" charset="0"/>
              </a:rPr>
              <a:t>р</a:t>
            </a:r>
            <a:endParaRPr lang="ru-RU" sz="1600" dirty="0">
              <a:solidFill>
                <a:prstClr val="black"/>
              </a:solidFill>
              <a:cs typeface="Calibri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933155" y="2660915"/>
            <a:ext cx="388778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Модуль вектора магнитной индукции:</a:t>
            </a:r>
            <a:endParaRPr lang="ru-RU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/>
              <p:cNvSpPr/>
              <p:nvPr/>
            </p:nvSpPr>
            <p:spPr>
              <a:xfrm>
                <a:off x="6307753" y="3591441"/>
                <a:ext cx="1100494" cy="6685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𝐵</m:t>
                      </m:r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𝐹</m:t>
                          </m:r>
                          <m:r>
                            <a:rPr lang="en-US" sz="2000" i="1" baseline="-2500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𝑚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𝐼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∆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𝑙</m:t>
                          </m:r>
                        </m:den>
                      </m:f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7753" y="2693581"/>
                <a:ext cx="1128642" cy="668516"/>
              </a:xfrm>
              <a:prstGeom prst="rect">
                <a:avLst/>
              </a:prstGeom>
              <a:blipFill rotWithShape="1">
                <a:blip r:embed="rId7" cstate="print"/>
                <a:stretch>
                  <a:fillRect r="-648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Скругленный прямоугольник 14"/>
          <p:cNvSpPr/>
          <p:nvPr/>
        </p:nvSpPr>
        <p:spPr>
          <a:xfrm>
            <a:off x="6307753" y="3591441"/>
            <a:ext cx="1128642" cy="891355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Прямоугольник 16"/>
              <p:cNvSpPr/>
              <p:nvPr/>
            </p:nvSpPr>
            <p:spPr>
              <a:xfrm>
                <a:off x="4933156" y="4540072"/>
                <a:ext cx="3886994" cy="6799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Вектор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i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ru-RU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полностью характеризует магнитное поле. </a:t>
                </a:r>
              </a:p>
            </p:txBody>
          </p:sp>
        </mc:Choice>
        <mc:Fallback xmlns="">
          <p:sp>
            <p:nvSpPr>
              <p:cNvPr id="17" name="Прямоугольник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3156" y="3405054"/>
                <a:ext cx="3886994" cy="679930"/>
              </a:xfrm>
              <a:prstGeom prst="rect">
                <a:avLst/>
              </a:prstGeom>
              <a:blipFill rotWithShape="1">
                <a:blip r:embed="rId8" cstate="print"/>
                <a:stretch>
                  <a:fillRect l="-1254" b="-1441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Прямоугольник 17"/>
          <p:cNvSpPr/>
          <p:nvPr/>
        </p:nvSpPr>
        <p:spPr>
          <a:xfrm>
            <a:off x="4933156" y="5363924"/>
            <a:ext cx="388699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каждой точке магнитного поля можно определить его направление и модуль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Единицы измерения: Тл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768999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8" grpId="0"/>
      <p:bldP spid="9" grpId="0"/>
      <p:bldP spid="10" grpId="0"/>
      <p:bldP spid="14" grpId="0" animBg="1"/>
      <p:bldP spid="15" grpId="0" animBg="1"/>
      <p:bldP spid="17" grpId="0" animBg="1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573647"/>
            <a:ext cx="7772400" cy="2450755"/>
          </a:xfrm>
        </p:spPr>
        <p:txBody>
          <a:bodyPr>
            <a:noAutofit/>
          </a:bodyPr>
          <a:lstStyle/>
          <a:p>
            <a:r>
              <a:rPr lang="ru-RU" sz="6600" b="1" dirty="0" smtClean="0">
                <a:solidFill>
                  <a:srgbClr val="C00000"/>
                </a:solidFill>
              </a:rPr>
              <a:t>МАГНИТНОЕ ПОЛЕ</a:t>
            </a:r>
            <a:br>
              <a:rPr lang="ru-RU" sz="6600" b="1" dirty="0" smtClean="0">
                <a:solidFill>
                  <a:srgbClr val="C00000"/>
                </a:solidFill>
              </a:rPr>
            </a:br>
            <a:r>
              <a:rPr lang="ru-RU" sz="4800" b="1" dirty="0" smtClean="0">
                <a:solidFill>
                  <a:srgbClr val="C00000"/>
                </a:solidFill>
              </a:rPr>
              <a:t>Индукция магнитного поля Сила Ампера</a:t>
            </a:r>
            <a:endParaRPr lang="ru-RU" sz="4800" b="1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145" y="3284984"/>
            <a:ext cx="2760786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064931" y="3573016"/>
            <a:ext cx="590465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Магнитное поле — это особый вид материи, посредством которой осуществляется взаимодействие между движущимися электрически заряженными частицами.</a:t>
            </a:r>
          </a:p>
        </p:txBody>
      </p:sp>
    </p:spTree>
    <p:extLst>
      <p:ext uri="{BB962C8B-B14F-4D97-AF65-F5344CB8AC3E}">
        <p14:creationId xmlns:p14="http://schemas.microsoft.com/office/powerpoint/2010/main" val="4213141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5832810" y="0"/>
            <a:ext cx="331119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5122" name="Picture 2" descr="http://dic.academic.ru/pictures/enc_colier/o02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1611" y="1227824"/>
            <a:ext cx="2594252" cy="4539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291090" y="5767768"/>
            <a:ext cx="236475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Андре-Мари Ампер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779245" y="481750"/>
            <a:ext cx="14589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1820 год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13978" y="452589"/>
            <a:ext cx="5518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1F497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Взаимодействие</a:t>
            </a:r>
          </a:p>
          <a:p>
            <a:pPr algn="ctr"/>
            <a:r>
              <a:rPr lang="ru-RU" sz="2400" b="1" dirty="0">
                <a:solidFill>
                  <a:srgbClr val="1F497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проводников с током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937372" y="5583103"/>
            <a:ext cx="15368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Притягиваются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036947" y="5585111"/>
            <a:ext cx="15342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Отталкиваются</a:t>
            </a:r>
          </a:p>
        </p:txBody>
      </p:sp>
      <p:pic>
        <p:nvPicPr>
          <p:cNvPr id="1026" name="Picture 2" descr="\\USER-PC-11\Disk D\Руслан\рисунки\рисунки Png\117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195" y="1573936"/>
            <a:ext cx="1217066" cy="3953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\\USER-PC-11\Disk D\Руслан\рисунки\рисунки Png\1177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1560583"/>
            <a:ext cx="1217066" cy="3967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\\USER-PC-11\Disk D\Руслан\рисунки\рисунки Png\1178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9828" y="1713827"/>
            <a:ext cx="1271921" cy="3814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665538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>
                <a:latin typeface="Arial" pitchFamily="34" charset="0"/>
                <a:cs typeface="Arial" pitchFamily="34" charset="0"/>
              </a:rPr>
              <a:t>Объяснение взаимодействия проводников с током</a:t>
            </a:r>
          </a:p>
        </p:txBody>
      </p:sp>
      <p:sp>
        <p:nvSpPr>
          <p:cNvPr id="5939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95536" y="1772816"/>
            <a:ext cx="4104456" cy="22606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80000"/>
              </a:lnSpc>
              <a:buNone/>
            </a:pPr>
            <a:r>
              <a:rPr lang="ru-RU" sz="2000" b="1" dirty="0">
                <a:latin typeface="Arial" pitchFamily="34" charset="0"/>
                <a:cs typeface="Arial" pitchFamily="34" charset="0"/>
              </a:rPr>
              <a:t>Взаимодействие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токов - есть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результат действия на токи окружающего их и связанного с ними особого вида материи, </a:t>
            </a:r>
            <a:r>
              <a:rPr lang="ru-RU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получившего название магнитное поле.</a:t>
            </a:r>
          </a:p>
        </p:txBody>
      </p:sp>
      <p:sp>
        <p:nvSpPr>
          <p:cNvPr id="59400" name="Rectangle 8"/>
          <p:cNvSpPr>
            <a:spLocks noGrp="1" noChangeArrowheads="1"/>
          </p:cNvSpPr>
          <p:nvPr>
            <p:ph type="body" sz="half" idx="2"/>
          </p:nvPr>
        </p:nvSpPr>
        <p:spPr>
          <a:xfrm>
            <a:off x="4644008" y="1498836"/>
            <a:ext cx="4392488" cy="506916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 Ампер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 – сила постоянного тока, который протекая по двум параллельным проводникам бесконечной длины и ничтожно малой площади кругового поперечного сечения, расположенных в вакууме на расстоянии1 метр один от другого вызывают на каждом отрезке проводника длиной 1 метр силу взаимодействия равную 2*10</a:t>
            </a:r>
            <a:r>
              <a:rPr lang="ru-RU" sz="2400" b="1" baseline="30000" dirty="0">
                <a:latin typeface="Arial" pitchFamily="34" charset="0"/>
                <a:cs typeface="Arial" pitchFamily="34" charset="0"/>
              </a:rPr>
              <a:t>-7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Н.</a:t>
            </a:r>
          </a:p>
          <a:p>
            <a:pPr algn="ctr">
              <a:buNone/>
            </a:pP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9399" name="Picture 7" descr="{E4B1F80B-3BC5-46AC-ADB6-8B0CA8FF71A5}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3528" y="3429000"/>
            <a:ext cx="4104456" cy="3079264"/>
          </a:xfrm>
          <a:noFill/>
          <a:ln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95536" y="1052736"/>
            <a:ext cx="83529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Взаимодействия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между проводниками с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током,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называют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магнитными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1560" y="2780928"/>
            <a:ext cx="81369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Силы, с которыми проводники с током действуют друг на друга, называют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магнитными силами.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29410" y="188640"/>
            <a:ext cx="42561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Запомнить: 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25759" y="4725144"/>
            <a:ext cx="846307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Вокруг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движущихся электрических зарядов, существует магнитное поле.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19411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0"/>
            <a:ext cx="385192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599411" y="5933451"/>
            <a:ext cx="265309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000" dirty="0">
                <a:latin typeface="+mj-lt"/>
              </a:rPr>
              <a:t>Ханс Кристиан </a:t>
            </a:r>
            <a:r>
              <a:rPr lang="ru-RU" sz="2000" dirty="0">
                <a:latin typeface="+mj-lt"/>
              </a:rPr>
              <a:t>Э</a:t>
            </a:r>
            <a:r>
              <a:rPr lang="vi-VN" sz="2000" dirty="0" smtClean="0">
                <a:latin typeface="+mj-lt"/>
              </a:rPr>
              <a:t>рстед</a:t>
            </a:r>
            <a:endParaRPr lang="ru-RU" sz="2000" dirty="0">
              <a:latin typeface="+mj-lt"/>
            </a:endParaRPr>
          </a:p>
        </p:txBody>
      </p:sp>
      <p:pic>
        <p:nvPicPr>
          <p:cNvPr id="1026" name="Picture 2" descr="File:Ørste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64051"/>
            <a:ext cx="3168030" cy="5438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222835" y="452968"/>
            <a:ext cx="31085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Опыт Х. К. Эрстеда</a:t>
            </a:r>
          </a:p>
          <a:p>
            <a:pPr algn="ct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1820г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487" y="1412776"/>
            <a:ext cx="4155237" cy="3236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3111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572000" y="0"/>
            <a:ext cx="457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2" r="46605"/>
          <a:stretch/>
        </p:blipFill>
        <p:spPr>
          <a:xfrm>
            <a:off x="2179936" y="452967"/>
            <a:ext cx="2248049" cy="302127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933595" y="3284984"/>
            <a:ext cx="18853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Магнитные поля</a:t>
            </a:r>
          </a:p>
          <a:p>
            <a:pPr algn="ctr"/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компенсируются.</a:t>
            </a:r>
            <a:endParaRPr lang="ru-RU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>
          <a:xfrm>
            <a:off x="7444872" y="1963605"/>
            <a:ext cx="1574446" cy="386189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424"/>
          <a:stretch/>
        </p:blipFill>
        <p:spPr>
          <a:xfrm>
            <a:off x="4535433" y="1772816"/>
            <a:ext cx="1583853" cy="400865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578" y="452967"/>
            <a:ext cx="2136961" cy="290263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67" y="3442375"/>
            <a:ext cx="4146144" cy="3250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43911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Содержимое 4"/>
          <p:cNvSpPr txBox="1">
            <a:spLocks/>
          </p:cNvSpPr>
          <p:nvPr/>
        </p:nvSpPr>
        <p:spPr bwMode="auto">
          <a:xfrm>
            <a:off x="215900" y="188640"/>
            <a:ext cx="8928100" cy="6120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2400" b="1" dirty="0"/>
              <a:t>Магнитное поле </a:t>
            </a:r>
            <a:r>
              <a:rPr lang="ru-RU" altLang="ru-RU" sz="2400" dirty="0"/>
              <a:t>– силовое поле в пространстве, окружающем электрические токи и постоянные </a:t>
            </a:r>
            <a:r>
              <a:rPr lang="ru-RU" altLang="ru-RU" sz="2400" dirty="0" smtClean="0"/>
              <a:t>магниты</a:t>
            </a:r>
            <a:endParaRPr lang="ru-RU" altLang="ru-RU" sz="1600" dirty="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sz="1600" dirty="0"/>
              <a:t>	</a:t>
            </a:r>
            <a:r>
              <a:rPr lang="ru-RU" altLang="ru-RU" b="1" dirty="0"/>
              <a:t>Основные свойства магнитного поля</a:t>
            </a:r>
            <a:r>
              <a:rPr lang="en-US" altLang="ru-RU" dirty="0"/>
              <a:t>:</a:t>
            </a:r>
            <a:endParaRPr lang="ru-RU" altLang="ru-RU" dirty="0"/>
          </a:p>
          <a:p>
            <a:pPr eaLnBrk="1" hangingPunct="1"/>
            <a:r>
              <a:rPr lang="ru-RU" altLang="ru-RU" dirty="0"/>
              <a:t>Магнитное поле порождается электрическим током (движущимися зарядами)</a:t>
            </a:r>
          </a:p>
          <a:p>
            <a:pPr eaLnBrk="1" hangingPunct="1"/>
            <a:r>
              <a:rPr lang="ru-RU" altLang="ru-RU" dirty="0"/>
              <a:t>Магнитное поле обнаруживается по действию на электрический ток (движущиеся заряды)</a:t>
            </a:r>
          </a:p>
          <a:p>
            <a:pPr eaLnBrk="1" hangingPunct="1"/>
            <a:r>
              <a:rPr lang="ru-RU" altLang="ru-RU" dirty="0"/>
              <a:t>Существует реально, независимо от нас, от наших знаний о </a:t>
            </a:r>
            <a:r>
              <a:rPr lang="ru-RU" altLang="ru-RU" dirty="0" smtClean="0"/>
              <a:t>нем</a:t>
            </a:r>
          </a:p>
          <a:p>
            <a:r>
              <a:rPr lang="ru-RU" altLang="ru-RU" dirty="0"/>
              <a:t>Магнитных зарядов, подобных электрическим, в природе нет</a:t>
            </a:r>
            <a:r>
              <a:rPr lang="ru-RU" altLang="ru-RU" dirty="0" smtClean="0"/>
              <a:t>.</a:t>
            </a:r>
          </a:p>
          <a:p>
            <a:r>
              <a:rPr lang="ru-RU" altLang="ru-RU" dirty="0"/>
              <a:t>Источником магнитного поля являются движущиеся заряды и переменные электрические поля</a:t>
            </a:r>
          </a:p>
          <a:p>
            <a:pPr eaLnBrk="1" hangingPunct="1"/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02768341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Группа 41"/>
          <p:cNvGrpSpPr>
            <a:grpSpLocks/>
          </p:cNvGrpSpPr>
          <p:nvPr/>
        </p:nvGrpSpPr>
        <p:grpSpPr bwMode="auto">
          <a:xfrm rot="8036984">
            <a:off x="6844519" y="5575310"/>
            <a:ext cx="1318292" cy="1042165"/>
            <a:chOff x="5099066" y="3541336"/>
            <a:chExt cx="1182289" cy="871907"/>
          </a:xfrm>
        </p:grpSpPr>
        <p:sp>
          <p:nvSpPr>
            <p:cNvPr id="6" name="Полилиния 5"/>
            <p:cNvSpPr/>
            <p:nvPr/>
          </p:nvSpPr>
          <p:spPr>
            <a:xfrm>
              <a:off x="5211891" y="3639076"/>
              <a:ext cx="599873" cy="546331"/>
            </a:xfrm>
            <a:custGeom>
              <a:avLst/>
              <a:gdLst>
                <a:gd name="connsiteX0" fmla="*/ 44619 w 599169"/>
                <a:gd name="connsiteY0" fmla="*/ 0 h 546438"/>
                <a:gd name="connsiteX1" fmla="*/ 2897 w 599169"/>
                <a:gd name="connsiteY1" fmla="*/ 86920 h 546438"/>
                <a:gd name="connsiteX2" fmla="*/ 27235 w 599169"/>
                <a:gd name="connsiteY2" fmla="*/ 139072 h 546438"/>
                <a:gd name="connsiteX3" fmla="*/ 148923 w 599169"/>
                <a:gd name="connsiteY3" fmla="*/ 146026 h 546438"/>
                <a:gd name="connsiteX4" fmla="*/ 256704 w 599169"/>
                <a:gd name="connsiteY4" fmla="*/ 118211 h 546438"/>
                <a:gd name="connsiteX5" fmla="*/ 270612 w 599169"/>
                <a:gd name="connsiteY5" fmla="*/ 69536 h 546438"/>
                <a:gd name="connsiteX6" fmla="*/ 235843 w 599169"/>
                <a:gd name="connsiteY6" fmla="*/ 48675 h 546438"/>
                <a:gd name="connsiteX7" fmla="*/ 176738 w 599169"/>
                <a:gd name="connsiteY7" fmla="*/ 59106 h 546438"/>
                <a:gd name="connsiteX8" fmla="*/ 128062 w 599169"/>
                <a:gd name="connsiteY8" fmla="*/ 128642 h 546438"/>
                <a:gd name="connsiteX9" fmla="*/ 107202 w 599169"/>
                <a:gd name="connsiteY9" fmla="*/ 201655 h 546438"/>
                <a:gd name="connsiteX10" fmla="*/ 141970 w 599169"/>
                <a:gd name="connsiteY10" fmla="*/ 260760 h 546438"/>
                <a:gd name="connsiteX11" fmla="*/ 211506 w 599169"/>
                <a:gd name="connsiteY11" fmla="*/ 257284 h 546438"/>
                <a:gd name="connsiteX12" fmla="*/ 315810 w 599169"/>
                <a:gd name="connsiteY12" fmla="*/ 257284 h 546438"/>
                <a:gd name="connsiteX13" fmla="*/ 374916 w 599169"/>
                <a:gd name="connsiteY13" fmla="*/ 212085 h 546438"/>
                <a:gd name="connsiteX14" fmla="*/ 378393 w 599169"/>
                <a:gd name="connsiteY14" fmla="*/ 177317 h 546438"/>
                <a:gd name="connsiteX15" fmla="*/ 333194 w 599169"/>
                <a:gd name="connsiteY15" fmla="*/ 159933 h 546438"/>
                <a:gd name="connsiteX16" fmla="*/ 274088 w 599169"/>
                <a:gd name="connsiteY16" fmla="*/ 187747 h 546438"/>
                <a:gd name="connsiteX17" fmla="*/ 246274 w 599169"/>
                <a:gd name="connsiteY17" fmla="*/ 232946 h 546438"/>
                <a:gd name="connsiteX18" fmla="*/ 221936 w 599169"/>
                <a:gd name="connsiteY18" fmla="*/ 285098 h 546438"/>
                <a:gd name="connsiteX19" fmla="*/ 218459 w 599169"/>
                <a:gd name="connsiteY19" fmla="*/ 326820 h 546438"/>
                <a:gd name="connsiteX20" fmla="*/ 232367 w 599169"/>
                <a:gd name="connsiteY20" fmla="*/ 354634 h 546438"/>
                <a:gd name="connsiteX21" fmla="*/ 274088 w 599169"/>
                <a:gd name="connsiteY21" fmla="*/ 358111 h 546438"/>
                <a:gd name="connsiteX22" fmla="*/ 343624 w 599169"/>
                <a:gd name="connsiteY22" fmla="*/ 361588 h 546438"/>
                <a:gd name="connsiteX23" fmla="*/ 416637 w 599169"/>
                <a:gd name="connsiteY23" fmla="*/ 351157 h 546438"/>
                <a:gd name="connsiteX24" fmla="*/ 486173 w 599169"/>
                <a:gd name="connsiteY24" fmla="*/ 295528 h 546438"/>
                <a:gd name="connsiteX25" fmla="*/ 475743 w 599169"/>
                <a:gd name="connsiteY25" fmla="*/ 267714 h 546438"/>
                <a:gd name="connsiteX26" fmla="*/ 416637 w 599169"/>
                <a:gd name="connsiteY26" fmla="*/ 267714 h 546438"/>
                <a:gd name="connsiteX27" fmla="*/ 374916 w 599169"/>
                <a:gd name="connsiteY27" fmla="*/ 295528 h 546438"/>
                <a:gd name="connsiteX28" fmla="*/ 343624 w 599169"/>
                <a:gd name="connsiteY28" fmla="*/ 333773 h 546438"/>
                <a:gd name="connsiteX29" fmla="*/ 322764 w 599169"/>
                <a:gd name="connsiteY29" fmla="*/ 413740 h 546438"/>
                <a:gd name="connsiteX30" fmla="*/ 361008 w 599169"/>
                <a:gd name="connsiteY30" fmla="*/ 458938 h 546438"/>
                <a:gd name="connsiteX31" fmla="*/ 430545 w 599169"/>
                <a:gd name="connsiteY31" fmla="*/ 451985 h 546438"/>
                <a:gd name="connsiteX32" fmla="*/ 510511 w 599169"/>
                <a:gd name="connsiteY32" fmla="*/ 451985 h 546438"/>
                <a:gd name="connsiteX33" fmla="*/ 566140 w 599169"/>
                <a:gd name="connsiteY33" fmla="*/ 420694 h 546438"/>
                <a:gd name="connsiteX34" fmla="*/ 597431 w 599169"/>
                <a:gd name="connsiteY34" fmla="*/ 385925 h 546438"/>
                <a:gd name="connsiteX35" fmla="*/ 555710 w 599169"/>
                <a:gd name="connsiteY35" fmla="*/ 354634 h 546438"/>
                <a:gd name="connsiteX36" fmla="*/ 500081 w 599169"/>
                <a:gd name="connsiteY36" fmla="*/ 375495 h 546438"/>
                <a:gd name="connsiteX37" fmla="*/ 444452 w 599169"/>
                <a:gd name="connsiteY37" fmla="*/ 451985 h 546438"/>
                <a:gd name="connsiteX38" fmla="*/ 427068 w 599169"/>
                <a:gd name="connsiteY38" fmla="*/ 514567 h 546438"/>
                <a:gd name="connsiteX39" fmla="*/ 475743 w 599169"/>
                <a:gd name="connsiteY39" fmla="*/ 545859 h 546438"/>
                <a:gd name="connsiteX40" fmla="*/ 548756 w 599169"/>
                <a:gd name="connsiteY40" fmla="*/ 511090 h 546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599169" h="546438">
                  <a:moveTo>
                    <a:pt x="44619" y="0"/>
                  </a:moveTo>
                  <a:cubicBezTo>
                    <a:pt x="25206" y="31870"/>
                    <a:pt x="5794" y="63741"/>
                    <a:pt x="2897" y="86920"/>
                  </a:cubicBezTo>
                  <a:cubicBezTo>
                    <a:pt x="0" y="110099"/>
                    <a:pt x="2897" y="129221"/>
                    <a:pt x="27235" y="139072"/>
                  </a:cubicBezTo>
                  <a:cubicBezTo>
                    <a:pt x="51573" y="148923"/>
                    <a:pt x="110678" y="149503"/>
                    <a:pt x="148923" y="146026"/>
                  </a:cubicBezTo>
                  <a:cubicBezTo>
                    <a:pt x="187168" y="142549"/>
                    <a:pt x="236423" y="130959"/>
                    <a:pt x="256704" y="118211"/>
                  </a:cubicBezTo>
                  <a:cubicBezTo>
                    <a:pt x="276985" y="105463"/>
                    <a:pt x="274089" y="81125"/>
                    <a:pt x="270612" y="69536"/>
                  </a:cubicBezTo>
                  <a:cubicBezTo>
                    <a:pt x="267135" y="57947"/>
                    <a:pt x="251489" y="50413"/>
                    <a:pt x="235843" y="48675"/>
                  </a:cubicBezTo>
                  <a:cubicBezTo>
                    <a:pt x="220197" y="46937"/>
                    <a:pt x="194701" y="45778"/>
                    <a:pt x="176738" y="59106"/>
                  </a:cubicBezTo>
                  <a:cubicBezTo>
                    <a:pt x="158775" y="72434"/>
                    <a:pt x="139651" y="104884"/>
                    <a:pt x="128062" y="128642"/>
                  </a:cubicBezTo>
                  <a:cubicBezTo>
                    <a:pt x="116473" y="152400"/>
                    <a:pt x="104884" y="179635"/>
                    <a:pt x="107202" y="201655"/>
                  </a:cubicBezTo>
                  <a:cubicBezTo>
                    <a:pt x="109520" y="223675"/>
                    <a:pt x="124586" y="251489"/>
                    <a:pt x="141970" y="260760"/>
                  </a:cubicBezTo>
                  <a:cubicBezTo>
                    <a:pt x="159354" y="270032"/>
                    <a:pt x="182533" y="257863"/>
                    <a:pt x="211506" y="257284"/>
                  </a:cubicBezTo>
                  <a:cubicBezTo>
                    <a:pt x="240479" y="256705"/>
                    <a:pt x="288575" y="264817"/>
                    <a:pt x="315810" y="257284"/>
                  </a:cubicBezTo>
                  <a:cubicBezTo>
                    <a:pt x="343045" y="249751"/>
                    <a:pt x="364486" y="225413"/>
                    <a:pt x="374916" y="212085"/>
                  </a:cubicBezTo>
                  <a:cubicBezTo>
                    <a:pt x="385347" y="198757"/>
                    <a:pt x="385347" y="186009"/>
                    <a:pt x="378393" y="177317"/>
                  </a:cubicBezTo>
                  <a:cubicBezTo>
                    <a:pt x="371439" y="168625"/>
                    <a:pt x="350578" y="158195"/>
                    <a:pt x="333194" y="159933"/>
                  </a:cubicBezTo>
                  <a:cubicBezTo>
                    <a:pt x="315810" y="161671"/>
                    <a:pt x="288575" y="175578"/>
                    <a:pt x="274088" y="187747"/>
                  </a:cubicBezTo>
                  <a:cubicBezTo>
                    <a:pt x="259601" y="199916"/>
                    <a:pt x="254966" y="216721"/>
                    <a:pt x="246274" y="232946"/>
                  </a:cubicBezTo>
                  <a:cubicBezTo>
                    <a:pt x="237582" y="249171"/>
                    <a:pt x="226572" y="269452"/>
                    <a:pt x="221936" y="285098"/>
                  </a:cubicBezTo>
                  <a:cubicBezTo>
                    <a:pt x="217300" y="300744"/>
                    <a:pt x="216721" y="315231"/>
                    <a:pt x="218459" y="326820"/>
                  </a:cubicBezTo>
                  <a:cubicBezTo>
                    <a:pt x="220197" y="338409"/>
                    <a:pt x="223096" y="349419"/>
                    <a:pt x="232367" y="354634"/>
                  </a:cubicBezTo>
                  <a:cubicBezTo>
                    <a:pt x="241639" y="359849"/>
                    <a:pt x="255545" y="356952"/>
                    <a:pt x="274088" y="358111"/>
                  </a:cubicBezTo>
                  <a:cubicBezTo>
                    <a:pt x="292631" y="359270"/>
                    <a:pt x="319866" y="362747"/>
                    <a:pt x="343624" y="361588"/>
                  </a:cubicBezTo>
                  <a:cubicBezTo>
                    <a:pt x="367382" y="360429"/>
                    <a:pt x="392879" y="362167"/>
                    <a:pt x="416637" y="351157"/>
                  </a:cubicBezTo>
                  <a:cubicBezTo>
                    <a:pt x="440395" y="340147"/>
                    <a:pt x="476322" y="309435"/>
                    <a:pt x="486173" y="295528"/>
                  </a:cubicBezTo>
                  <a:cubicBezTo>
                    <a:pt x="496024" y="281621"/>
                    <a:pt x="487332" y="272350"/>
                    <a:pt x="475743" y="267714"/>
                  </a:cubicBezTo>
                  <a:cubicBezTo>
                    <a:pt x="464154" y="263078"/>
                    <a:pt x="433442" y="263078"/>
                    <a:pt x="416637" y="267714"/>
                  </a:cubicBezTo>
                  <a:cubicBezTo>
                    <a:pt x="399832" y="272350"/>
                    <a:pt x="387085" y="284518"/>
                    <a:pt x="374916" y="295528"/>
                  </a:cubicBezTo>
                  <a:cubicBezTo>
                    <a:pt x="362747" y="306538"/>
                    <a:pt x="352316" y="314071"/>
                    <a:pt x="343624" y="333773"/>
                  </a:cubicBezTo>
                  <a:cubicBezTo>
                    <a:pt x="334932" y="353475"/>
                    <a:pt x="319867" y="392879"/>
                    <a:pt x="322764" y="413740"/>
                  </a:cubicBezTo>
                  <a:cubicBezTo>
                    <a:pt x="325661" y="434601"/>
                    <a:pt x="343045" y="452564"/>
                    <a:pt x="361008" y="458938"/>
                  </a:cubicBezTo>
                  <a:cubicBezTo>
                    <a:pt x="378971" y="465312"/>
                    <a:pt x="405628" y="453144"/>
                    <a:pt x="430545" y="451985"/>
                  </a:cubicBezTo>
                  <a:cubicBezTo>
                    <a:pt x="455462" y="450826"/>
                    <a:pt x="487912" y="457200"/>
                    <a:pt x="510511" y="451985"/>
                  </a:cubicBezTo>
                  <a:cubicBezTo>
                    <a:pt x="533110" y="446770"/>
                    <a:pt x="551653" y="431704"/>
                    <a:pt x="566140" y="420694"/>
                  </a:cubicBezTo>
                  <a:cubicBezTo>
                    <a:pt x="580627" y="409684"/>
                    <a:pt x="599169" y="396935"/>
                    <a:pt x="597431" y="385925"/>
                  </a:cubicBezTo>
                  <a:cubicBezTo>
                    <a:pt x="595693" y="374915"/>
                    <a:pt x="571935" y="356372"/>
                    <a:pt x="555710" y="354634"/>
                  </a:cubicBezTo>
                  <a:cubicBezTo>
                    <a:pt x="539485" y="352896"/>
                    <a:pt x="518624" y="359270"/>
                    <a:pt x="500081" y="375495"/>
                  </a:cubicBezTo>
                  <a:cubicBezTo>
                    <a:pt x="481538" y="391720"/>
                    <a:pt x="456621" y="428806"/>
                    <a:pt x="444452" y="451985"/>
                  </a:cubicBezTo>
                  <a:cubicBezTo>
                    <a:pt x="432283" y="475164"/>
                    <a:pt x="421853" y="498922"/>
                    <a:pt x="427068" y="514567"/>
                  </a:cubicBezTo>
                  <a:cubicBezTo>
                    <a:pt x="432283" y="530212"/>
                    <a:pt x="455462" y="546438"/>
                    <a:pt x="475743" y="545859"/>
                  </a:cubicBezTo>
                  <a:cubicBezTo>
                    <a:pt x="496024" y="545280"/>
                    <a:pt x="522390" y="528185"/>
                    <a:pt x="548756" y="511090"/>
                  </a:cubicBezTo>
                </a:path>
              </a:pathLst>
            </a:cu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/>
            </a:p>
          </p:txBody>
        </p:sp>
        <p:cxnSp>
          <p:nvCxnSpPr>
            <p:cNvPr id="7" name="Прямая соединительная линия 6"/>
            <p:cNvCxnSpPr>
              <a:stCxn id="6" idx="40"/>
            </p:cNvCxnSpPr>
            <p:nvPr/>
          </p:nvCxnSpPr>
          <p:spPr>
            <a:xfrm>
              <a:off x="5761992" y="4157383"/>
              <a:ext cx="165044" cy="131819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 стрелкой 7"/>
            <p:cNvCxnSpPr/>
            <p:nvPr/>
          </p:nvCxnSpPr>
          <p:spPr>
            <a:xfrm rot="10800000">
              <a:off x="5098050" y="3543587"/>
              <a:ext cx="856962" cy="786145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Скругленный прямоугольник 8"/>
            <p:cNvSpPr/>
            <p:nvPr/>
          </p:nvSpPr>
          <p:spPr>
            <a:xfrm rot="18963016">
              <a:off x="5567850" y="4199559"/>
              <a:ext cx="714135" cy="214403"/>
            </a:xfrm>
            <a:prstGeom prst="roundRect">
              <a:avLst>
                <a:gd name="adj" fmla="val 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/>
            </a:p>
          </p:txBody>
        </p:sp>
      </p:grpSp>
      <p:sp>
        <p:nvSpPr>
          <p:cNvPr id="8196" name="Содержимое 2"/>
          <p:cNvSpPr txBox="1">
            <a:spLocks/>
          </p:cNvSpPr>
          <p:nvPr/>
        </p:nvSpPr>
        <p:spPr bwMode="auto">
          <a:xfrm>
            <a:off x="107504" y="80375"/>
            <a:ext cx="8856663" cy="535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ru-RU" b="1" dirty="0"/>
              <a:t>Вектор магнитной </a:t>
            </a:r>
            <a:r>
              <a:rPr lang="ru-RU" altLang="ru-RU" b="1" dirty="0" smtClean="0"/>
              <a:t>индукции </a:t>
            </a:r>
            <a:r>
              <a:rPr lang="ru-RU" altLang="ru-RU" b="1" dirty="0" smtClean="0">
                <a:latin typeface="Calibri Light" panose="020F0302020204030204" pitchFamily="34" charset="0"/>
              </a:rPr>
              <a:t>В</a:t>
            </a:r>
            <a:r>
              <a:rPr lang="ru-RU" altLang="ru-RU" b="1" dirty="0" smtClean="0"/>
              <a:t> </a:t>
            </a:r>
            <a:r>
              <a:rPr lang="ru-RU" altLang="ru-RU" dirty="0"/>
              <a:t>– векторная физическая величина, являющаяся силовой характеристикой магнитного поля</a:t>
            </a:r>
          </a:p>
          <a:p>
            <a:pPr algn="just" eaLnBrk="1" hangingPunct="1"/>
            <a:r>
              <a:rPr lang="ru-RU" altLang="ru-RU" sz="3200" b="1" dirty="0" smtClean="0">
                <a:solidFill>
                  <a:srgbClr val="FF0000"/>
                </a:solidFill>
              </a:rPr>
              <a:t>За </a:t>
            </a:r>
            <a:r>
              <a:rPr lang="ru-RU" altLang="ru-RU" sz="3200" b="1" dirty="0">
                <a:solidFill>
                  <a:srgbClr val="FF0000"/>
                </a:solidFill>
              </a:rPr>
              <a:t>направлением вектора магнитной индукции принимается направление от южного полюса </a:t>
            </a:r>
            <a:r>
              <a:rPr lang="en-US" altLang="ru-RU" sz="3200" b="1" dirty="0">
                <a:solidFill>
                  <a:srgbClr val="FF0000"/>
                </a:solidFill>
              </a:rPr>
              <a:t>S</a:t>
            </a:r>
            <a:r>
              <a:rPr lang="ru-RU" altLang="ru-RU" sz="3200" b="1" dirty="0">
                <a:solidFill>
                  <a:srgbClr val="FF0000"/>
                </a:solidFill>
              </a:rPr>
              <a:t> к северному </a:t>
            </a:r>
            <a:r>
              <a:rPr lang="en-US" altLang="ru-RU" sz="3200" b="1" dirty="0">
                <a:solidFill>
                  <a:srgbClr val="FF0000"/>
                </a:solidFill>
              </a:rPr>
              <a:t>N</a:t>
            </a:r>
            <a:r>
              <a:rPr lang="ru-RU" altLang="ru-RU" sz="3200" b="1" dirty="0">
                <a:solidFill>
                  <a:srgbClr val="FF0000"/>
                </a:solidFill>
              </a:rPr>
              <a:t> магнитной стрелки, свободно устанавливающейся в магнитном поле. </a:t>
            </a:r>
            <a:r>
              <a:rPr lang="ru-RU" altLang="ru-RU" sz="2400" dirty="0"/>
              <a:t>Это направление совпадает с направлением положительной нормали к замкнутому контуру с током.</a:t>
            </a:r>
          </a:p>
          <a:p>
            <a:pPr eaLnBrk="1" hangingPunct="1"/>
            <a:r>
              <a:rPr lang="ru-RU" altLang="ru-RU" sz="2400" dirty="0"/>
              <a:t>Положительная нормаль направлена в ту сторону, что и поступательное движение буравчика, при вращении его рукоятки по направлению тока в контуре.</a:t>
            </a:r>
          </a:p>
        </p:txBody>
      </p:sp>
      <p:grpSp>
        <p:nvGrpSpPr>
          <p:cNvPr id="8198" name="Группа 56"/>
          <p:cNvGrpSpPr>
            <a:grpSpLocks/>
          </p:cNvGrpSpPr>
          <p:nvPr/>
        </p:nvGrpSpPr>
        <p:grpSpPr bwMode="auto">
          <a:xfrm>
            <a:off x="4860032" y="5468537"/>
            <a:ext cx="908050" cy="1252537"/>
            <a:chOff x="1269185" y="3354057"/>
            <a:chExt cx="908666" cy="1252868"/>
          </a:xfrm>
        </p:grpSpPr>
        <p:sp>
          <p:nvSpPr>
            <p:cNvPr id="21" name="Полилиния 20"/>
            <p:cNvSpPr/>
            <p:nvPr/>
          </p:nvSpPr>
          <p:spPr>
            <a:xfrm>
              <a:off x="1269185" y="3357233"/>
              <a:ext cx="614779" cy="1249692"/>
            </a:xfrm>
            <a:custGeom>
              <a:avLst/>
              <a:gdLst>
                <a:gd name="connsiteX0" fmla="*/ 236538 w 615553"/>
                <a:gd name="connsiteY0" fmla="*/ 309562 h 1249363"/>
                <a:gd name="connsiteX1" fmla="*/ 207963 w 615553"/>
                <a:gd name="connsiteY1" fmla="*/ 357187 h 1249363"/>
                <a:gd name="connsiteX2" fmla="*/ 107950 w 615553"/>
                <a:gd name="connsiteY2" fmla="*/ 452437 h 1249363"/>
                <a:gd name="connsiteX3" fmla="*/ 55563 w 615553"/>
                <a:gd name="connsiteY3" fmla="*/ 547687 h 1249363"/>
                <a:gd name="connsiteX4" fmla="*/ 19844 w 615553"/>
                <a:gd name="connsiteY4" fmla="*/ 635794 h 1249363"/>
                <a:gd name="connsiteX5" fmla="*/ 794 w 615553"/>
                <a:gd name="connsiteY5" fmla="*/ 790575 h 1249363"/>
                <a:gd name="connsiteX6" fmla="*/ 24606 w 615553"/>
                <a:gd name="connsiteY6" fmla="*/ 990600 h 1249363"/>
                <a:gd name="connsiteX7" fmla="*/ 74613 w 615553"/>
                <a:gd name="connsiteY7" fmla="*/ 1133475 h 1249363"/>
                <a:gd name="connsiteX8" fmla="*/ 150813 w 615553"/>
                <a:gd name="connsiteY8" fmla="*/ 1219200 h 1249363"/>
                <a:gd name="connsiteX9" fmla="*/ 281781 w 615553"/>
                <a:gd name="connsiteY9" fmla="*/ 1223962 h 1249363"/>
                <a:gd name="connsiteX10" fmla="*/ 396081 w 615553"/>
                <a:gd name="connsiteY10" fmla="*/ 1121569 h 1249363"/>
                <a:gd name="connsiteX11" fmla="*/ 462756 w 615553"/>
                <a:gd name="connsiteY11" fmla="*/ 840581 h 1249363"/>
                <a:gd name="connsiteX12" fmla="*/ 429419 w 615553"/>
                <a:gd name="connsiteY12" fmla="*/ 564356 h 1249363"/>
                <a:gd name="connsiteX13" fmla="*/ 307975 w 615553"/>
                <a:gd name="connsiteY13" fmla="*/ 421481 h 1249363"/>
                <a:gd name="connsiteX14" fmla="*/ 196056 w 615553"/>
                <a:gd name="connsiteY14" fmla="*/ 454819 h 1249363"/>
                <a:gd name="connsiteX15" fmla="*/ 112713 w 615553"/>
                <a:gd name="connsiteY15" fmla="*/ 631031 h 1249363"/>
                <a:gd name="connsiteX16" fmla="*/ 84138 w 615553"/>
                <a:gd name="connsiteY16" fmla="*/ 840581 h 1249363"/>
                <a:gd name="connsiteX17" fmla="*/ 110331 w 615553"/>
                <a:gd name="connsiteY17" fmla="*/ 1023937 h 1249363"/>
                <a:gd name="connsiteX18" fmla="*/ 181769 w 615553"/>
                <a:gd name="connsiteY18" fmla="*/ 1176337 h 1249363"/>
                <a:gd name="connsiteX19" fmla="*/ 293688 w 615553"/>
                <a:gd name="connsiteY19" fmla="*/ 1238250 h 1249363"/>
                <a:gd name="connsiteX20" fmla="*/ 422275 w 615553"/>
                <a:gd name="connsiteY20" fmla="*/ 1195387 h 1249363"/>
                <a:gd name="connsiteX21" fmla="*/ 505619 w 615553"/>
                <a:gd name="connsiteY21" fmla="*/ 1040606 h 1249363"/>
                <a:gd name="connsiteX22" fmla="*/ 541338 w 615553"/>
                <a:gd name="connsiteY22" fmla="*/ 854869 h 1249363"/>
                <a:gd name="connsiteX23" fmla="*/ 531813 w 615553"/>
                <a:gd name="connsiteY23" fmla="*/ 638175 h 1249363"/>
                <a:gd name="connsiteX24" fmla="*/ 465138 w 615553"/>
                <a:gd name="connsiteY24" fmla="*/ 483394 h 1249363"/>
                <a:gd name="connsiteX25" fmla="*/ 388938 w 615553"/>
                <a:gd name="connsiteY25" fmla="*/ 416719 h 1249363"/>
                <a:gd name="connsiteX26" fmla="*/ 284163 w 615553"/>
                <a:gd name="connsiteY26" fmla="*/ 440531 h 1249363"/>
                <a:gd name="connsiteX27" fmla="*/ 196056 w 615553"/>
                <a:gd name="connsiteY27" fmla="*/ 597694 h 1249363"/>
                <a:gd name="connsiteX28" fmla="*/ 153194 w 615553"/>
                <a:gd name="connsiteY28" fmla="*/ 838200 h 1249363"/>
                <a:gd name="connsiteX29" fmla="*/ 188913 w 615553"/>
                <a:gd name="connsiteY29" fmla="*/ 1040606 h 1249363"/>
                <a:gd name="connsiteX30" fmla="*/ 267494 w 615553"/>
                <a:gd name="connsiteY30" fmla="*/ 1197769 h 1249363"/>
                <a:gd name="connsiteX31" fmla="*/ 407988 w 615553"/>
                <a:gd name="connsiteY31" fmla="*/ 1245394 h 1249363"/>
                <a:gd name="connsiteX32" fmla="*/ 531813 w 615553"/>
                <a:gd name="connsiteY32" fmla="*/ 1173956 h 1249363"/>
                <a:gd name="connsiteX33" fmla="*/ 593725 w 615553"/>
                <a:gd name="connsiteY33" fmla="*/ 997744 h 1249363"/>
                <a:gd name="connsiteX34" fmla="*/ 612775 w 615553"/>
                <a:gd name="connsiteY34" fmla="*/ 776287 h 1249363"/>
                <a:gd name="connsiteX35" fmla="*/ 577056 w 615553"/>
                <a:gd name="connsiteY35" fmla="*/ 581025 h 1249363"/>
                <a:gd name="connsiteX36" fmla="*/ 465138 w 615553"/>
                <a:gd name="connsiteY36" fmla="*/ 400050 h 1249363"/>
                <a:gd name="connsiteX37" fmla="*/ 377031 w 615553"/>
                <a:gd name="connsiteY37" fmla="*/ 338137 h 1249363"/>
                <a:gd name="connsiteX38" fmla="*/ 348456 w 615553"/>
                <a:gd name="connsiteY38" fmla="*/ 259556 h 1249363"/>
                <a:gd name="connsiteX39" fmla="*/ 346075 w 615553"/>
                <a:gd name="connsiteY39" fmla="*/ 0 h 124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615553" h="1249363">
                  <a:moveTo>
                    <a:pt x="236538" y="309562"/>
                  </a:moveTo>
                  <a:cubicBezTo>
                    <a:pt x="232966" y="321468"/>
                    <a:pt x="229394" y="333375"/>
                    <a:pt x="207963" y="357187"/>
                  </a:cubicBezTo>
                  <a:cubicBezTo>
                    <a:pt x="186532" y="380999"/>
                    <a:pt x="133350" y="420687"/>
                    <a:pt x="107950" y="452437"/>
                  </a:cubicBezTo>
                  <a:cubicBezTo>
                    <a:pt x="82550" y="484187"/>
                    <a:pt x="70247" y="517128"/>
                    <a:pt x="55563" y="547687"/>
                  </a:cubicBezTo>
                  <a:cubicBezTo>
                    <a:pt x="40879" y="578246"/>
                    <a:pt x="28972" y="595313"/>
                    <a:pt x="19844" y="635794"/>
                  </a:cubicBezTo>
                  <a:cubicBezTo>
                    <a:pt x="10716" y="676275"/>
                    <a:pt x="0" y="731441"/>
                    <a:pt x="794" y="790575"/>
                  </a:cubicBezTo>
                  <a:cubicBezTo>
                    <a:pt x="1588" y="849709"/>
                    <a:pt x="12303" y="933450"/>
                    <a:pt x="24606" y="990600"/>
                  </a:cubicBezTo>
                  <a:cubicBezTo>
                    <a:pt x="36909" y="1047750"/>
                    <a:pt x="53579" y="1095375"/>
                    <a:pt x="74613" y="1133475"/>
                  </a:cubicBezTo>
                  <a:cubicBezTo>
                    <a:pt x="95648" y="1171575"/>
                    <a:pt x="116285" y="1204119"/>
                    <a:pt x="150813" y="1219200"/>
                  </a:cubicBezTo>
                  <a:cubicBezTo>
                    <a:pt x="185341" y="1234281"/>
                    <a:pt x="240903" y="1240234"/>
                    <a:pt x="281781" y="1223962"/>
                  </a:cubicBezTo>
                  <a:cubicBezTo>
                    <a:pt x="322659" y="1207690"/>
                    <a:pt x="365918" y="1185466"/>
                    <a:pt x="396081" y="1121569"/>
                  </a:cubicBezTo>
                  <a:cubicBezTo>
                    <a:pt x="426244" y="1057672"/>
                    <a:pt x="457200" y="933450"/>
                    <a:pt x="462756" y="840581"/>
                  </a:cubicBezTo>
                  <a:cubicBezTo>
                    <a:pt x="468312" y="747712"/>
                    <a:pt x="455216" y="634206"/>
                    <a:pt x="429419" y="564356"/>
                  </a:cubicBezTo>
                  <a:cubicBezTo>
                    <a:pt x="403622" y="494506"/>
                    <a:pt x="346869" y="439737"/>
                    <a:pt x="307975" y="421481"/>
                  </a:cubicBezTo>
                  <a:cubicBezTo>
                    <a:pt x="269081" y="403225"/>
                    <a:pt x="228600" y="419894"/>
                    <a:pt x="196056" y="454819"/>
                  </a:cubicBezTo>
                  <a:cubicBezTo>
                    <a:pt x="163512" y="489744"/>
                    <a:pt x="131366" y="566737"/>
                    <a:pt x="112713" y="631031"/>
                  </a:cubicBezTo>
                  <a:cubicBezTo>
                    <a:pt x="94060" y="695325"/>
                    <a:pt x="84535" y="775097"/>
                    <a:pt x="84138" y="840581"/>
                  </a:cubicBezTo>
                  <a:cubicBezTo>
                    <a:pt x="83741" y="906065"/>
                    <a:pt x="94059" y="967978"/>
                    <a:pt x="110331" y="1023937"/>
                  </a:cubicBezTo>
                  <a:cubicBezTo>
                    <a:pt x="126603" y="1079896"/>
                    <a:pt x="151210" y="1140618"/>
                    <a:pt x="181769" y="1176337"/>
                  </a:cubicBezTo>
                  <a:cubicBezTo>
                    <a:pt x="212329" y="1212056"/>
                    <a:pt x="253604" y="1235075"/>
                    <a:pt x="293688" y="1238250"/>
                  </a:cubicBezTo>
                  <a:cubicBezTo>
                    <a:pt x="333772" y="1241425"/>
                    <a:pt x="386953" y="1228328"/>
                    <a:pt x="422275" y="1195387"/>
                  </a:cubicBezTo>
                  <a:cubicBezTo>
                    <a:pt x="457597" y="1162446"/>
                    <a:pt x="485775" y="1097359"/>
                    <a:pt x="505619" y="1040606"/>
                  </a:cubicBezTo>
                  <a:cubicBezTo>
                    <a:pt x="525463" y="983853"/>
                    <a:pt x="536972" y="921941"/>
                    <a:pt x="541338" y="854869"/>
                  </a:cubicBezTo>
                  <a:cubicBezTo>
                    <a:pt x="545704" y="787797"/>
                    <a:pt x="544513" y="700088"/>
                    <a:pt x="531813" y="638175"/>
                  </a:cubicBezTo>
                  <a:cubicBezTo>
                    <a:pt x="519113" y="576263"/>
                    <a:pt x="488950" y="520303"/>
                    <a:pt x="465138" y="483394"/>
                  </a:cubicBezTo>
                  <a:cubicBezTo>
                    <a:pt x="441326" y="446485"/>
                    <a:pt x="419100" y="423863"/>
                    <a:pt x="388938" y="416719"/>
                  </a:cubicBezTo>
                  <a:cubicBezTo>
                    <a:pt x="358776" y="409575"/>
                    <a:pt x="316310" y="410369"/>
                    <a:pt x="284163" y="440531"/>
                  </a:cubicBezTo>
                  <a:cubicBezTo>
                    <a:pt x="252016" y="470694"/>
                    <a:pt x="217884" y="531416"/>
                    <a:pt x="196056" y="597694"/>
                  </a:cubicBezTo>
                  <a:cubicBezTo>
                    <a:pt x="174228" y="663972"/>
                    <a:pt x="154384" y="764381"/>
                    <a:pt x="153194" y="838200"/>
                  </a:cubicBezTo>
                  <a:cubicBezTo>
                    <a:pt x="152004" y="912019"/>
                    <a:pt x="169863" y="980678"/>
                    <a:pt x="188913" y="1040606"/>
                  </a:cubicBezTo>
                  <a:cubicBezTo>
                    <a:pt x="207963" y="1100534"/>
                    <a:pt x="230982" y="1163638"/>
                    <a:pt x="267494" y="1197769"/>
                  </a:cubicBezTo>
                  <a:cubicBezTo>
                    <a:pt x="304007" y="1231900"/>
                    <a:pt x="363935" y="1249363"/>
                    <a:pt x="407988" y="1245394"/>
                  </a:cubicBezTo>
                  <a:cubicBezTo>
                    <a:pt x="452041" y="1241425"/>
                    <a:pt x="500857" y="1215231"/>
                    <a:pt x="531813" y="1173956"/>
                  </a:cubicBezTo>
                  <a:cubicBezTo>
                    <a:pt x="562769" y="1132681"/>
                    <a:pt x="580231" y="1064022"/>
                    <a:pt x="593725" y="997744"/>
                  </a:cubicBezTo>
                  <a:cubicBezTo>
                    <a:pt x="607219" y="931466"/>
                    <a:pt x="615553" y="845740"/>
                    <a:pt x="612775" y="776287"/>
                  </a:cubicBezTo>
                  <a:cubicBezTo>
                    <a:pt x="609997" y="706834"/>
                    <a:pt x="601662" y="643731"/>
                    <a:pt x="577056" y="581025"/>
                  </a:cubicBezTo>
                  <a:cubicBezTo>
                    <a:pt x="552450" y="518319"/>
                    <a:pt x="498476" y="440531"/>
                    <a:pt x="465138" y="400050"/>
                  </a:cubicBezTo>
                  <a:cubicBezTo>
                    <a:pt x="431801" y="359569"/>
                    <a:pt x="396478" y="361553"/>
                    <a:pt x="377031" y="338137"/>
                  </a:cubicBezTo>
                  <a:cubicBezTo>
                    <a:pt x="357584" y="314721"/>
                    <a:pt x="353615" y="315912"/>
                    <a:pt x="348456" y="259556"/>
                  </a:cubicBezTo>
                  <a:cubicBezTo>
                    <a:pt x="343297" y="203200"/>
                    <a:pt x="344686" y="101600"/>
                    <a:pt x="346075" y="0"/>
                  </a:cubicBezTo>
                </a:path>
              </a:pathLst>
            </a:custGeom>
            <a:ln w="63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/>
            </a:p>
          </p:txBody>
        </p:sp>
        <p:cxnSp>
          <p:nvCxnSpPr>
            <p:cNvPr id="22" name="Прямая со стрелкой 21"/>
            <p:cNvCxnSpPr/>
            <p:nvPr/>
          </p:nvCxnSpPr>
          <p:spPr>
            <a:xfrm rot="16200000" flipH="1">
              <a:off x="1347882" y="3516818"/>
              <a:ext cx="309645" cy="6354"/>
            </a:xfrm>
            <a:prstGeom prst="straightConnector1">
              <a:avLst/>
            </a:prstGeom>
            <a:ln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 стрелкой 22"/>
            <p:cNvCxnSpPr/>
            <p:nvPr/>
          </p:nvCxnSpPr>
          <p:spPr>
            <a:xfrm rot="16200000" flipV="1">
              <a:off x="1541656" y="3426307"/>
              <a:ext cx="144500" cy="0"/>
            </a:xfrm>
            <a:prstGeom prst="straightConnector1">
              <a:avLst/>
            </a:prstGeom>
            <a:ln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Овал 23"/>
            <p:cNvSpPr/>
            <p:nvPr/>
          </p:nvSpPr>
          <p:spPr>
            <a:xfrm>
              <a:off x="1551952" y="4165483"/>
              <a:ext cx="71485" cy="71457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/>
            </a:p>
          </p:txBody>
        </p:sp>
        <p:cxnSp>
          <p:nvCxnSpPr>
            <p:cNvPr id="25" name="Прямая со стрелкой 24"/>
            <p:cNvCxnSpPr/>
            <p:nvPr/>
          </p:nvCxnSpPr>
          <p:spPr>
            <a:xfrm rot="5400000" flipH="1" flipV="1">
              <a:off x="1879199" y="3908120"/>
              <a:ext cx="0" cy="581419"/>
            </a:xfrm>
            <a:prstGeom prst="straightConnector1">
              <a:avLst/>
            </a:prstGeom>
            <a:ln>
              <a:tailEnd type="triangle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1928444" y="3913005"/>
              <a:ext cx="214458" cy="33822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en-US" sz="1600" dirty="0">
                  <a:latin typeface="+mn-lt"/>
                </a:rPr>
                <a:t>n</a:t>
              </a:r>
              <a:endParaRPr lang="ru-RU" dirty="0">
                <a:latin typeface="+mn-lt"/>
              </a:endParaRPr>
            </a:p>
          </p:txBody>
        </p:sp>
        <p:cxnSp>
          <p:nvCxnSpPr>
            <p:cNvPr id="27" name="Прямая со стрелкой 26"/>
            <p:cNvCxnSpPr/>
            <p:nvPr/>
          </p:nvCxnSpPr>
          <p:spPr>
            <a:xfrm>
              <a:off x="1998341" y="4047977"/>
              <a:ext cx="17951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117" y="5468537"/>
            <a:ext cx="3139712" cy="117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08831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</TotalTime>
  <Words>597</Words>
  <Application>Microsoft Office PowerPoint</Application>
  <PresentationFormat>Экран (4:3)</PresentationFormat>
  <Paragraphs>107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18</vt:i4>
      </vt:variant>
    </vt:vector>
  </HeadingPairs>
  <TitlesOfParts>
    <vt:vector size="20" baseType="lpstr">
      <vt:lpstr>Тема Office</vt:lpstr>
      <vt:lpstr>1_Тема Office</vt:lpstr>
      <vt:lpstr>Презентация PowerPoint</vt:lpstr>
      <vt:lpstr>МАГНИТНОЕ ПОЛЕ Индукция магнитного поля Сила Ампера</vt:lpstr>
      <vt:lpstr>Презентация PowerPoint</vt:lpstr>
      <vt:lpstr>Объяснение взаимодействия проводников с током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Правило буравчика</vt:lpstr>
      <vt:lpstr>Линии магнитной индукции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112</cp:lastModifiedBy>
  <cp:revision>26</cp:revision>
  <dcterms:created xsi:type="dcterms:W3CDTF">2015-09-01T18:08:17Z</dcterms:created>
  <dcterms:modified xsi:type="dcterms:W3CDTF">2022-01-10T07:20:32Z</dcterms:modified>
</cp:coreProperties>
</file>